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4" r:id="rId2"/>
    <p:sldId id="334" r:id="rId3"/>
    <p:sldId id="363" r:id="rId4"/>
    <p:sldId id="364" r:id="rId5"/>
    <p:sldId id="351" r:id="rId6"/>
    <p:sldId id="365" r:id="rId7"/>
    <p:sldId id="366" r:id="rId8"/>
    <p:sldId id="325" r:id="rId9"/>
    <p:sldId id="367" r:id="rId10"/>
    <p:sldId id="368" r:id="rId11"/>
    <p:sldId id="369" r:id="rId12"/>
    <p:sldId id="370" r:id="rId13"/>
    <p:sldId id="348" r:id="rId14"/>
    <p:sldId id="358" r:id="rId15"/>
    <p:sldId id="371" r:id="rId16"/>
    <p:sldId id="372" r:id="rId17"/>
    <p:sldId id="350" r:id="rId18"/>
    <p:sldId id="349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6072"/>
    <a:srgbClr val="53678F"/>
    <a:srgbClr val="0563C1"/>
    <a:srgbClr val="276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93" autoAdjust="0"/>
    <p:restoredTop sz="96058"/>
  </p:normalViewPr>
  <p:slideViewPr>
    <p:cSldViewPr snapToGrid="0">
      <p:cViewPr>
        <p:scale>
          <a:sx n="96" d="100"/>
          <a:sy n="96" d="100"/>
        </p:scale>
        <p:origin x="-990" y="-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624-5BB9-44C7-B1A1-BE286C08645B}" type="datetimeFigureOut">
              <a:rPr lang="ru-RU" smtClean="0"/>
              <a:t>13.01.2020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C2CD-3A9C-48EB-91A5-1A042439D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26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624-5BB9-44C7-B1A1-BE286C08645B}" type="datetimeFigureOut">
              <a:rPr lang="ru-RU" smtClean="0"/>
              <a:t>13.01.2020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C2CD-3A9C-48EB-91A5-1A042439D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48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624-5BB9-44C7-B1A1-BE286C08645B}" type="datetimeFigureOut">
              <a:rPr lang="ru-RU" smtClean="0"/>
              <a:t>13.01.2020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C2CD-3A9C-48EB-91A5-1A042439D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4362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624-5BB9-44C7-B1A1-BE286C08645B}" type="datetimeFigureOut">
              <a:rPr lang="ru-RU" smtClean="0"/>
              <a:t>13.01.2020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C2CD-3A9C-48EB-91A5-1A042439D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70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624-5BB9-44C7-B1A1-BE286C08645B}" type="datetimeFigureOut">
              <a:rPr lang="ru-RU" smtClean="0"/>
              <a:t>13.01.2020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C2CD-3A9C-48EB-91A5-1A042439D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56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624-5BB9-44C7-B1A1-BE286C08645B}" type="datetimeFigureOut">
              <a:rPr lang="ru-RU" smtClean="0"/>
              <a:t>13.01.2020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C2CD-3A9C-48EB-91A5-1A042439D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831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624-5BB9-44C7-B1A1-BE286C08645B}" type="datetimeFigureOut">
              <a:rPr lang="ru-RU" smtClean="0"/>
              <a:t>13.01.2020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C2CD-3A9C-48EB-91A5-1A042439D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126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624-5BB9-44C7-B1A1-BE286C08645B}" type="datetimeFigureOut">
              <a:rPr lang="ru-RU" smtClean="0"/>
              <a:t>13.01.2020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C2CD-3A9C-48EB-91A5-1A042439D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42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624-5BB9-44C7-B1A1-BE286C08645B}" type="datetimeFigureOut">
              <a:rPr lang="ru-RU" smtClean="0"/>
              <a:t>13.01.2020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C2CD-3A9C-48EB-91A5-1A042439D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58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624-5BB9-44C7-B1A1-BE286C08645B}" type="datetimeFigureOut">
              <a:rPr lang="ru-RU" smtClean="0"/>
              <a:t>13.01.2020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C2CD-3A9C-48EB-91A5-1A042439D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551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5624-5BB9-44C7-B1A1-BE286C08645B}" type="datetimeFigureOut">
              <a:rPr lang="ru-RU" smtClean="0"/>
              <a:t>13.01.2020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C2CD-3A9C-48EB-91A5-1A042439D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732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55624-5BB9-44C7-B1A1-BE286C08645B}" type="datetimeFigureOut">
              <a:rPr lang="ru-RU" smtClean="0"/>
              <a:t>13.01.2020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1C2CD-3A9C-48EB-91A5-1A042439D2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2513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8.jpe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Наташа\корел\сувалкина\фото подборка\RevolucionarniBlockchain_iStock-86254525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862"/>
          <a:stretch/>
        </p:blipFill>
        <p:spPr bwMode="auto">
          <a:xfrm>
            <a:off x="840593" y="824792"/>
            <a:ext cx="10512870" cy="521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D:\Наташа\корел\сувалкина\презентация НЕЙРОНКИ\ДОД\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92" y="836712"/>
            <a:ext cx="10512870" cy="275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stomShape 1"/>
          <p:cNvSpPr/>
          <p:nvPr/>
        </p:nvSpPr>
        <p:spPr>
          <a:xfrm>
            <a:off x="838538" y="1124744"/>
            <a:ext cx="1585054" cy="792088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" name="Picture 5" descr="D:\Наташа\корел\сувалкина\лого УИИ\ЛОГО УИИ\УИИ 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9" t="35192" b="11297"/>
          <a:stretch/>
        </p:blipFill>
        <p:spPr bwMode="auto">
          <a:xfrm>
            <a:off x="1764680" y="1205158"/>
            <a:ext cx="3683248" cy="71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D:\Наташа\корел\сувалкина\лого УИИ\ЛОГО УИИ\УИИ 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41" y="1207265"/>
            <a:ext cx="621928" cy="62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/>
          <p:cNvGrpSpPr/>
          <p:nvPr/>
        </p:nvGrpSpPr>
        <p:grpSpPr>
          <a:xfrm>
            <a:off x="2626242" y="4386649"/>
            <a:ext cx="9147366" cy="2234008"/>
            <a:chOff x="4421528" y="4907665"/>
            <a:chExt cx="7362712" cy="1712928"/>
          </a:xfrm>
        </p:grpSpPr>
        <p:pic>
          <p:nvPicPr>
            <p:cNvPr id="10" name="Picture 4" descr="D:\Наташа\корел\сувалкина\презентация НЕЙРОНКИ\ДОД\5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1529" y="4907666"/>
              <a:ext cx="7362711" cy="1712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D:\Наташа\корел\сувалкина\презентация НЕЙРОНКИ\ДОД\13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1528" y="4907665"/>
              <a:ext cx="7362711" cy="1712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5" descr="D:\Наташа\корел\сувалкина\презентация НЕЙРОНКИ\ДОД\13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1529" y="4907666"/>
              <a:ext cx="7362711" cy="1712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ustomShape 2"/>
          <p:cNvSpPr/>
          <p:nvPr/>
        </p:nvSpPr>
        <p:spPr>
          <a:xfrm>
            <a:off x="2785730" y="4485503"/>
            <a:ext cx="8880284" cy="18631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r>
              <a:rPr lang="ru-RU" sz="4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ОПИСАНИЕ ОСНОВНЫХ ИСТОЧНИКОВ ДАННЫХ</a:t>
            </a:r>
            <a:endParaRPr lang="ru-RU" sz="4800" b="1" strike="noStrike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5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t="2864" b="67063"/>
          <a:stretch/>
        </p:blipFill>
        <p:spPr bwMode="auto">
          <a:xfrm>
            <a:off x="1637801" y="5870201"/>
            <a:ext cx="3275593" cy="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/>
          <p:cNvSpPr/>
          <p:nvPr/>
        </p:nvSpPr>
        <p:spPr>
          <a:xfrm>
            <a:off x="0" y="1"/>
            <a:ext cx="1581665" cy="6858000"/>
          </a:xfrm>
          <a:prstGeom prst="rect">
            <a:avLst/>
          </a:prstGeom>
          <a:solidFill>
            <a:srgbClr val="536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763F9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907598" y="1244023"/>
            <a:ext cx="1368000" cy="36000"/>
          </a:xfrm>
          <a:prstGeom prst="rect">
            <a:avLst/>
          </a:prstGeom>
          <a:solidFill>
            <a:srgbClr val="536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Google Shape;252;p33"/>
          <p:cNvSpPr txBox="1"/>
          <p:nvPr/>
        </p:nvSpPr>
        <p:spPr>
          <a:xfrm>
            <a:off x="6254495" y="1976454"/>
            <a:ext cx="5304714" cy="380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20000"/>
              </a:lnSpc>
              <a:spcAft>
                <a:spcPts val="1800"/>
              </a:spcAft>
              <a:buClr>
                <a:srgbClr val="6ABAEC"/>
              </a:buClr>
              <a:buSzPct val="120000"/>
            </a:pPr>
            <a:r>
              <a:rPr lang="ru-RU" b="1" dirty="0">
                <a:solidFill>
                  <a:srgbClr val="5E6072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Двумерный массив наиболее распространенная структура хранения структурированных данных</a:t>
            </a:r>
            <a:r>
              <a:rPr lang="ru-RU" b="1" dirty="0" smtClean="0">
                <a:solidFill>
                  <a:srgbClr val="5E6072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!</a:t>
            </a:r>
            <a:endParaRPr lang="ru-RU" dirty="0">
              <a:solidFill>
                <a:srgbClr val="5E6072"/>
              </a:solidFill>
              <a:latin typeface="Century Gothic" panose="020B050202020202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  <a:p>
            <a:pPr lvl="0">
              <a:lnSpc>
                <a:spcPct val="120000"/>
              </a:lnSpc>
              <a:spcAft>
                <a:spcPts val="1800"/>
              </a:spcAft>
              <a:buClr>
                <a:srgbClr val="6ABAEC"/>
              </a:buClr>
              <a:buSzPct val="120000"/>
            </a:pP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Каждый ряд (строка) это какой-то объект/транзакция, колонка — содержание объекта/транзакции</a:t>
            </a:r>
            <a:r>
              <a:rPr lang="ru-RU" dirty="0" smtClean="0">
                <a:solidFill>
                  <a:srgbClr val="5E6072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.</a:t>
            </a:r>
            <a:endParaRPr lang="ru-RU" b="1" dirty="0">
              <a:solidFill>
                <a:srgbClr val="5E6072"/>
              </a:solidFill>
              <a:latin typeface="Century Gothic" panose="020B050202020202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  <a:p>
            <a:pPr lvl="0">
              <a:lnSpc>
                <a:spcPct val="120000"/>
              </a:lnSpc>
              <a:spcAft>
                <a:spcPts val="1800"/>
              </a:spcAft>
              <a:buClr>
                <a:srgbClr val="6ABAEC"/>
              </a:buClr>
              <a:buSzPct val="120000"/>
            </a:pPr>
            <a:r>
              <a:rPr lang="ru-RU" b="1" dirty="0">
                <a:solidFill>
                  <a:srgbClr val="5E6072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Каждая колонка имеет свой фиксированный типа данных (целые числа, строки, даты и т.д.).</a:t>
            </a:r>
          </a:p>
        </p:txBody>
      </p:sp>
      <p:pic>
        <p:nvPicPr>
          <p:cNvPr id="2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2" t="12949" b="48082"/>
          <a:stretch/>
        </p:blipFill>
        <p:spPr bwMode="auto">
          <a:xfrm flipV="1">
            <a:off x="9730409" y="-1"/>
            <a:ext cx="2461590" cy="128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рямоугольник 28"/>
          <p:cNvSpPr/>
          <p:nvPr/>
        </p:nvSpPr>
        <p:spPr>
          <a:xfrm>
            <a:off x="556054" y="1611260"/>
            <a:ext cx="5287236" cy="4537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763F9"/>
              </a:solidFill>
            </a:endParaRPr>
          </a:p>
        </p:txBody>
      </p:sp>
      <p:pic>
        <p:nvPicPr>
          <p:cNvPr id="14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19" y="2057399"/>
            <a:ext cx="5182245" cy="3739085"/>
          </a:xfrm>
          <a:prstGeom prst="rect">
            <a:avLst/>
          </a:prstGeom>
        </p:spPr>
      </p:pic>
      <p:pic>
        <p:nvPicPr>
          <p:cNvPr id="37" name="Picture 3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69" y="1611259"/>
            <a:ext cx="5284721" cy="458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252;p33"/>
          <p:cNvSpPr txBox="1"/>
          <p:nvPr/>
        </p:nvSpPr>
        <p:spPr>
          <a:xfrm>
            <a:off x="1758659" y="407443"/>
            <a:ext cx="9800550" cy="64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000"/>
            </a:pPr>
            <a:r>
              <a:rPr lang="ru-RU" sz="3600" b="1" dirty="0">
                <a:solidFill>
                  <a:srgbClr val="53678F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Структура данных - </a:t>
            </a:r>
            <a:r>
              <a:rPr lang="ru-RU" sz="36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Массив</a:t>
            </a:r>
          </a:p>
        </p:txBody>
      </p:sp>
    </p:spTree>
    <p:extLst>
      <p:ext uri="{BB962C8B-B14F-4D97-AF65-F5344CB8AC3E}">
        <p14:creationId xmlns:p14="http://schemas.microsoft.com/office/powerpoint/2010/main" val="343341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805069"/>
            <a:ext cx="526773" cy="5799483"/>
          </a:xfrm>
          <a:prstGeom prst="rect">
            <a:avLst/>
          </a:prstGeom>
          <a:solidFill>
            <a:srgbClr val="536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763F9"/>
              </a:solidFill>
            </a:endParaRPr>
          </a:p>
        </p:txBody>
      </p:sp>
      <p:sp>
        <p:nvSpPr>
          <p:cNvPr id="13" name="Google Shape;252;p33"/>
          <p:cNvSpPr txBox="1"/>
          <p:nvPr/>
        </p:nvSpPr>
        <p:spPr>
          <a:xfrm>
            <a:off x="526772" y="155651"/>
            <a:ext cx="11665227" cy="64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000"/>
            </a:pPr>
            <a:r>
              <a:rPr lang="ru-RU" sz="3600" b="1" dirty="0" smtClean="0">
                <a:solidFill>
                  <a:srgbClr val="53678F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Структура данных - </a:t>
            </a:r>
            <a:r>
              <a:rPr lang="ru-RU" sz="36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Дерево и </a:t>
            </a:r>
            <a:r>
              <a:rPr lang="ru-RU" sz="3600" b="1" dirty="0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Индекс</a:t>
            </a:r>
            <a:endParaRPr lang="ru-RU" sz="36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pic>
        <p:nvPicPr>
          <p:cNvPr id="18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24" y="1252330"/>
            <a:ext cx="5197307" cy="2052560"/>
          </a:xfrm>
          <a:prstGeom prst="rect">
            <a:avLst/>
          </a:prstGeom>
        </p:spPr>
      </p:pic>
      <p:pic>
        <p:nvPicPr>
          <p:cNvPr id="20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670" y="4293485"/>
            <a:ext cx="5622457" cy="1737339"/>
          </a:xfrm>
          <a:prstGeom prst="rect">
            <a:avLst/>
          </a:prstGeom>
        </p:spPr>
      </p:pic>
      <p:pic>
        <p:nvPicPr>
          <p:cNvPr id="12" name="Picture 3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73" y="805069"/>
            <a:ext cx="11665227" cy="579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6182139" y="1250766"/>
            <a:ext cx="5777521" cy="301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b="1" dirty="0">
                <a:solidFill>
                  <a:srgbClr val="5E6072"/>
                </a:solidFill>
                <a:latin typeface="Century Gothic" panose="020B0502020202020204" pitchFamily="34" charset="0"/>
              </a:rPr>
              <a:t>Бинарное дерево поиска </a:t>
            </a:r>
            <a:r>
              <a:rPr lang="ru-RU" sz="1600" dirty="0">
                <a:solidFill>
                  <a:srgbClr val="5E6072"/>
                </a:solidFill>
                <a:latin typeface="Century Gothic" panose="020B0502020202020204" pitchFamily="34" charset="0"/>
              </a:rPr>
              <a:t>— это дерево, в котором ключ в каждом </a:t>
            </a:r>
            <a:r>
              <a:rPr lang="ru-RU" sz="16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узле/вершине </a:t>
            </a:r>
            <a:r>
              <a:rPr lang="ru-RU" sz="1600" dirty="0">
                <a:solidFill>
                  <a:srgbClr val="5E6072"/>
                </a:solidFill>
                <a:latin typeface="Century Gothic" panose="020B0502020202020204" pitchFamily="34" charset="0"/>
              </a:rPr>
              <a:t>должен быть</a:t>
            </a:r>
            <a:r>
              <a:rPr lang="ru-RU" sz="16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:</a:t>
            </a:r>
          </a:p>
          <a:p>
            <a:pPr>
              <a:lnSpc>
                <a:spcPct val="120000"/>
              </a:lnSpc>
            </a:pPr>
            <a:endParaRPr lang="ru-RU" sz="1600" dirty="0" smtClean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ru-RU" sz="16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Больше</a:t>
            </a:r>
            <a:r>
              <a:rPr lang="ru-RU" sz="1600" dirty="0">
                <a:solidFill>
                  <a:srgbClr val="5E6072"/>
                </a:solidFill>
                <a:latin typeface="Century Gothic" panose="020B0502020202020204" pitchFamily="34" charset="0"/>
              </a:rPr>
              <a:t>, чем любой из ключей в ветке слева.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ru-RU" sz="1600" dirty="0">
                <a:solidFill>
                  <a:srgbClr val="5E6072"/>
                </a:solidFill>
                <a:latin typeface="Century Gothic" panose="020B0502020202020204" pitchFamily="34" charset="0"/>
              </a:rPr>
              <a:t>Меньше, чем любой из ключей в ветке справа</a:t>
            </a:r>
            <a:r>
              <a:rPr lang="ru-RU" sz="16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ru-RU" sz="1600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ru-RU" sz="1600" dirty="0">
                <a:solidFill>
                  <a:srgbClr val="5E6072"/>
                </a:solidFill>
                <a:latin typeface="Century Gothic" panose="020B0502020202020204" pitchFamily="34" charset="0"/>
              </a:rPr>
              <a:t>Каждый </a:t>
            </a:r>
            <a:r>
              <a:rPr lang="ru-RU" sz="16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узел/вершина дерева </a:t>
            </a:r>
            <a:r>
              <a:rPr lang="ru-RU" sz="1600" dirty="0">
                <a:solidFill>
                  <a:srgbClr val="5E6072"/>
                </a:solidFill>
                <a:latin typeface="Century Gothic" panose="020B0502020202020204" pitchFamily="34" charset="0"/>
              </a:rPr>
              <a:t>представляет собой указатель на строку в </a:t>
            </a:r>
            <a:r>
              <a:rPr lang="ru-RU" sz="16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связанном массиве.</a:t>
            </a:r>
            <a:endParaRPr lang="ru-RU" sz="1600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</a:pPr>
            <a:endParaRPr lang="ru-RU" altLang="ru-RU" sz="1600" b="1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ru-RU" sz="1600" b="1" dirty="0">
              <a:solidFill>
                <a:srgbClr val="5E6072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675524" y="3476577"/>
            <a:ext cx="5317772" cy="2723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Ищем узел </a:t>
            </a:r>
            <a:r>
              <a:rPr lang="ru-RU" sz="1600" dirty="0">
                <a:solidFill>
                  <a:srgbClr val="5E6072"/>
                </a:solidFill>
                <a:latin typeface="Century Gothic" panose="020B0502020202020204" pitchFamily="34" charset="0"/>
              </a:rPr>
              <a:t>со значением 40:</a:t>
            </a:r>
            <a:br>
              <a:rPr lang="ru-RU" sz="1600" dirty="0">
                <a:solidFill>
                  <a:srgbClr val="5E6072"/>
                </a:solidFill>
                <a:latin typeface="Century Gothic" panose="020B0502020202020204" pitchFamily="34" charset="0"/>
              </a:rPr>
            </a:br>
            <a:r>
              <a:rPr lang="ru-RU" sz="1600" dirty="0">
                <a:solidFill>
                  <a:srgbClr val="5E6072"/>
                </a:solidFill>
                <a:latin typeface="Century Gothic" panose="020B0502020202020204" pitchFamily="34" charset="0"/>
              </a:rPr>
              <a:t>Н</a:t>
            </a:r>
            <a:r>
              <a:rPr lang="ru-RU" sz="16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ачинаем </a:t>
            </a:r>
            <a:r>
              <a:rPr lang="ru-RU" sz="1600" dirty="0">
                <a:solidFill>
                  <a:srgbClr val="5E6072"/>
                </a:solidFill>
                <a:latin typeface="Century Gothic" panose="020B0502020202020204" pitchFamily="34" charset="0"/>
              </a:rPr>
              <a:t>с корневого узла-136. </a:t>
            </a:r>
            <a:r>
              <a:rPr lang="ru-RU" sz="16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136 </a:t>
            </a:r>
            <a:r>
              <a:rPr lang="ru-RU" sz="1600" dirty="0">
                <a:solidFill>
                  <a:srgbClr val="5E6072"/>
                </a:solidFill>
                <a:latin typeface="Century Gothic" panose="020B0502020202020204" pitchFamily="34" charset="0"/>
              </a:rPr>
              <a:t>&gt; 40, значит идём по левой ветке</a:t>
            </a:r>
            <a:r>
              <a:rPr lang="ru-RU" sz="16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endParaRPr lang="ru-RU" sz="1600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ru-RU" sz="1600" dirty="0">
                <a:solidFill>
                  <a:srgbClr val="5E6072"/>
                </a:solidFill>
                <a:latin typeface="Century Gothic" panose="020B0502020202020204" pitchFamily="34" charset="0"/>
              </a:rPr>
              <a:t>80 &gt; 40, снова идём по левой ветке.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ru-RU" sz="16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40 </a:t>
            </a:r>
            <a:r>
              <a:rPr lang="ru-RU" sz="1600" dirty="0">
                <a:solidFill>
                  <a:srgbClr val="5E6072"/>
                </a:solidFill>
                <a:latin typeface="Century Gothic" panose="020B0502020202020204" pitchFamily="34" charset="0"/>
              </a:rPr>
              <a:t>= 40, такой узел существует. </a:t>
            </a:r>
            <a:endParaRPr lang="ru-RU" sz="1600" dirty="0" smtClean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ru-RU" sz="16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Извлекаем </a:t>
            </a:r>
            <a:r>
              <a:rPr lang="ru-RU" sz="1600" dirty="0">
                <a:solidFill>
                  <a:srgbClr val="5E6072"/>
                </a:solidFill>
                <a:latin typeface="Century Gothic" panose="020B0502020202020204" pitchFamily="34" charset="0"/>
              </a:rPr>
              <a:t>ID строки, хранящийся в этом узле (это не значение ключа), и ищем по нему в </a:t>
            </a:r>
            <a:r>
              <a:rPr lang="ru-RU" sz="16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связанном массиве.</a:t>
            </a:r>
            <a:endParaRPr lang="ru-RU" sz="1600" dirty="0">
              <a:solidFill>
                <a:srgbClr val="5E6072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8365416" y="3930089"/>
            <a:ext cx="12747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B+ </a:t>
            </a:r>
            <a:r>
              <a:rPr lang="ru-RU" sz="1600" b="1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Дерево</a:t>
            </a:r>
            <a:endParaRPr lang="ru-RU" sz="1600" b="1" dirty="0">
              <a:solidFill>
                <a:srgbClr val="5E607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3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1" t="27409" b="48082"/>
          <a:stretch/>
        </p:blipFill>
        <p:spPr bwMode="auto">
          <a:xfrm flipV="1">
            <a:off x="10803835" y="-1"/>
            <a:ext cx="1388164" cy="80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80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805069"/>
            <a:ext cx="526773" cy="5799483"/>
          </a:xfrm>
          <a:prstGeom prst="rect">
            <a:avLst/>
          </a:prstGeom>
          <a:solidFill>
            <a:srgbClr val="536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763F9"/>
              </a:solidFill>
            </a:endParaRPr>
          </a:p>
        </p:txBody>
      </p:sp>
      <p:sp>
        <p:nvSpPr>
          <p:cNvPr id="13" name="Google Shape;252;p33"/>
          <p:cNvSpPr txBox="1"/>
          <p:nvPr/>
        </p:nvSpPr>
        <p:spPr>
          <a:xfrm>
            <a:off x="526772" y="155651"/>
            <a:ext cx="11665227" cy="64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000"/>
            </a:pPr>
            <a:r>
              <a:rPr lang="ru-RU" sz="3600" b="1" dirty="0" smtClean="0">
                <a:solidFill>
                  <a:srgbClr val="53678F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Структура данных - </a:t>
            </a:r>
            <a:r>
              <a:rPr lang="ru-RU" sz="3600" b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Хэш</a:t>
            </a:r>
            <a:r>
              <a:rPr lang="ru-RU" sz="36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 таблица</a:t>
            </a:r>
          </a:p>
        </p:txBody>
      </p:sp>
      <p:pic>
        <p:nvPicPr>
          <p:cNvPr id="17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36" y="1099532"/>
            <a:ext cx="6194633" cy="2613154"/>
          </a:xfrm>
          <a:prstGeom prst="rect">
            <a:avLst/>
          </a:prstGeom>
        </p:spPr>
      </p:pic>
      <p:pic>
        <p:nvPicPr>
          <p:cNvPr id="12" name="Picture 3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73" y="805069"/>
            <a:ext cx="11665227" cy="579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1" t="27409" b="48082"/>
          <a:stretch/>
        </p:blipFill>
        <p:spPr bwMode="auto">
          <a:xfrm flipV="1">
            <a:off x="10803835" y="-1"/>
            <a:ext cx="1388164" cy="80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7349643" y="1099532"/>
            <a:ext cx="434871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err="1" smtClean="0">
                <a:latin typeface="Century Gothic" panose="020B0502020202020204" pitchFamily="34" charset="0"/>
              </a:rPr>
              <a:t>Хэш</a:t>
            </a:r>
            <a:r>
              <a:rPr lang="ru-RU" sz="1600" dirty="0" smtClean="0">
                <a:latin typeface="Century Gothic" panose="020B0502020202020204" pitchFamily="34" charset="0"/>
              </a:rPr>
              <a:t> таблица используется </a:t>
            </a:r>
            <a:r>
              <a:rPr lang="ru-RU" sz="1600" dirty="0">
                <a:latin typeface="Century Gothic" panose="020B0502020202020204" pitchFamily="34" charset="0"/>
              </a:rPr>
              <a:t>для быстрого поиска элементов по их ключам</a:t>
            </a:r>
            <a:r>
              <a:rPr lang="ru-RU" sz="1600" dirty="0" smtClean="0">
                <a:latin typeface="Century Gothic" panose="020B0502020202020204" pitchFamily="34" charset="0"/>
              </a:rPr>
              <a:t>.</a:t>
            </a:r>
            <a:br>
              <a:rPr lang="ru-RU" sz="1600" dirty="0" smtClean="0">
                <a:latin typeface="Century Gothic" panose="020B0502020202020204" pitchFamily="34" charset="0"/>
              </a:rPr>
            </a:br>
            <a:r>
              <a:rPr lang="ru-RU" sz="1600" dirty="0" smtClean="0">
                <a:latin typeface="Century Gothic" panose="020B0502020202020204" pitchFamily="34" charset="0"/>
              </a:rPr>
              <a:t>И </a:t>
            </a:r>
            <a:r>
              <a:rPr lang="ru-RU" sz="1600" dirty="0" smtClean="0">
                <a:latin typeface="Century Gothic" panose="020B0502020202020204" pitchFamily="34" charset="0"/>
              </a:rPr>
              <a:t>состоит из:</a:t>
            </a:r>
          </a:p>
          <a:p>
            <a:pPr marL="285750" indent="-285750">
              <a:lnSpc>
                <a:spcPct val="150000"/>
              </a:lnSpc>
              <a:buClr>
                <a:srgbClr val="0563C1"/>
              </a:buClr>
              <a:buFont typeface="Arial" panose="020B0604020202020204" pitchFamily="34" charset="0"/>
              <a:buChar char="•"/>
            </a:pPr>
            <a:r>
              <a:rPr lang="ru-RU" sz="1600" b="1" dirty="0" smtClean="0">
                <a:latin typeface="Century Gothic" panose="020B0502020202020204" pitchFamily="34" charset="0"/>
              </a:rPr>
              <a:t>Ключ </a:t>
            </a:r>
            <a:r>
              <a:rPr lang="ru-RU" sz="1600" b="1" dirty="0">
                <a:latin typeface="Century Gothic" panose="020B0502020202020204" pitchFamily="34" charset="0"/>
              </a:rPr>
              <a:t>для каждого элемента.</a:t>
            </a:r>
            <a:endParaRPr lang="ru-RU" sz="1600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0563C1"/>
              </a:buClr>
              <a:buFont typeface="Arial" panose="020B0604020202020204" pitchFamily="34" charset="0"/>
              <a:buChar char="•"/>
            </a:pPr>
            <a:r>
              <a:rPr lang="ru-RU" sz="1600" b="1" dirty="0">
                <a:latin typeface="Century Gothic" panose="020B0502020202020204" pitchFamily="34" charset="0"/>
              </a:rPr>
              <a:t>Хэш-функция, вычисляющая </a:t>
            </a:r>
            <a:r>
              <a:rPr lang="ru-RU" sz="1600" b="1" dirty="0" err="1" smtClean="0">
                <a:latin typeface="Century Gothic" panose="020B0502020202020204" pitchFamily="34" charset="0"/>
              </a:rPr>
              <a:t>хэши</a:t>
            </a:r>
            <a:r>
              <a:rPr lang="ru-RU" sz="1600" b="1" dirty="0" smtClean="0">
                <a:latin typeface="Century Gothic" panose="020B0502020202020204" pitchFamily="34" charset="0"/>
              </a:rPr>
              <a:t> или блоки </a:t>
            </a:r>
            <a:r>
              <a:rPr lang="ru-RU" sz="1600" b="1" dirty="0">
                <a:latin typeface="Century Gothic" panose="020B0502020202020204" pitchFamily="34" charset="0"/>
              </a:rPr>
              <a:t>по ключам.</a:t>
            </a:r>
            <a:r>
              <a:rPr lang="ru-RU" sz="1600" dirty="0">
                <a:latin typeface="Century Gothic" panose="020B0502020202020204" pitchFamily="34" charset="0"/>
              </a:rPr>
              <a:t> </a:t>
            </a:r>
            <a:endParaRPr lang="ru-RU" sz="1600" dirty="0" smtClean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0563C1"/>
              </a:buClr>
              <a:buFont typeface="Arial" panose="020B0604020202020204" pitchFamily="34" charset="0"/>
              <a:buChar char="•"/>
            </a:pPr>
            <a:r>
              <a:rPr lang="ru-RU" sz="1600" b="1" dirty="0" smtClean="0">
                <a:latin typeface="Century Gothic" panose="020B0502020202020204" pitchFamily="34" charset="0"/>
              </a:rPr>
              <a:t>Функция </a:t>
            </a:r>
            <a:r>
              <a:rPr lang="ru-RU" sz="1600" b="1" dirty="0">
                <a:latin typeface="Century Gothic" panose="020B0502020202020204" pitchFamily="34" charset="0"/>
              </a:rPr>
              <a:t>сравнения ключей</a:t>
            </a:r>
            <a:r>
              <a:rPr lang="ru-RU" sz="1600" b="1" dirty="0" smtClean="0">
                <a:latin typeface="Century Gothic" panose="020B0502020202020204" pitchFamily="34" charset="0"/>
              </a:rPr>
              <a:t>.</a:t>
            </a:r>
            <a:r>
              <a:rPr lang="ru-RU" sz="1600" dirty="0" smtClean="0">
                <a:latin typeface="Century Gothic" panose="020B0502020202020204" pitchFamily="34" charset="0"/>
              </a:rPr>
              <a:t/>
            </a:r>
            <a:br>
              <a:rPr lang="ru-RU" sz="1600" dirty="0" smtClean="0">
                <a:latin typeface="Century Gothic" panose="020B0502020202020204" pitchFamily="34" charset="0"/>
              </a:rPr>
            </a:br>
            <a:r>
              <a:rPr lang="ru-RU" sz="1600" dirty="0" smtClean="0">
                <a:latin typeface="Century Gothic" panose="020B0502020202020204" pitchFamily="34" charset="0"/>
              </a:rPr>
              <a:t>Найдя </a:t>
            </a:r>
            <a:r>
              <a:rPr lang="ru-RU" sz="1600" dirty="0">
                <a:latin typeface="Century Gothic" panose="020B0502020202020204" pitchFamily="34" charset="0"/>
              </a:rPr>
              <a:t>правильный блок, мы </a:t>
            </a:r>
            <a:r>
              <a:rPr lang="ru-RU" sz="1600" dirty="0" smtClean="0">
                <a:latin typeface="Century Gothic" panose="020B0502020202020204" pitchFamily="34" charset="0"/>
              </a:rPr>
              <a:t>можем</a:t>
            </a:r>
            <a:br>
              <a:rPr lang="ru-RU" sz="1600" dirty="0" smtClean="0">
                <a:latin typeface="Century Gothic" panose="020B0502020202020204" pitchFamily="34" charset="0"/>
              </a:rPr>
            </a:br>
            <a:r>
              <a:rPr lang="ru-RU" sz="1600" dirty="0" smtClean="0">
                <a:latin typeface="Century Gothic" panose="020B0502020202020204" pitchFamily="34" charset="0"/>
              </a:rPr>
              <a:t>с </a:t>
            </a:r>
            <a:r>
              <a:rPr lang="ru-RU" sz="1600" dirty="0">
                <a:latin typeface="Century Gothic" panose="020B0502020202020204" pitchFamily="34" charset="0"/>
              </a:rPr>
              <a:t>помощью этой функции найти искомый элемент внутри блока.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ru-RU" sz="1600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600" dirty="0" smtClean="0">
                <a:latin typeface="Century Gothic" panose="020B0502020202020204" pitchFamily="34" charset="0"/>
              </a:rPr>
              <a:t>При выборе хорошей хэш-функции сложность </a:t>
            </a:r>
            <a:r>
              <a:rPr lang="ru-RU" sz="1600" dirty="0">
                <a:latin typeface="Century Gothic" panose="020B0502020202020204" pitchFamily="34" charset="0"/>
              </a:rPr>
              <a:t>поиска по таблице будет равна О(1</a:t>
            </a:r>
            <a:r>
              <a:rPr lang="ru-RU" sz="1600" dirty="0" smtClean="0">
                <a:latin typeface="Century Gothic" panose="020B0502020202020204" pitchFamily="34" charset="0"/>
              </a:rPr>
              <a:t>)!</a:t>
            </a:r>
            <a:endParaRPr lang="en-US" altLang="ru-RU" sz="1600" b="1" dirty="0">
              <a:latin typeface="Century Gothic" panose="020B050202020202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782637" y="3391852"/>
            <a:ext cx="55767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ru-RU" sz="1600" dirty="0">
              <a:solidFill>
                <a:srgbClr val="22222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600" dirty="0" smtClean="0">
                <a:latin typeface="Century Gothic" panose="020B0502020202020204" pitchFamily="34" charset="0"/>
              </a:rPr>
              <a:t>Ищем элемент </a:t>
            </a:r>
            <a:r>
              <a:rPr lang="ru-RU" sz="1600" dirty="0">
                <a:latin typeface="Century Gothic" panose="020B0502020202020204" pitchFamily="34" charset="0"/>
              </a:rPr>
              <a:t>59: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>
                <a:latin typeface="Century Gothic" panose="020B0502020202020204" pitchFamily="34" charset="0"/>
              </a:rPr>
              <a:t>Вычисляем </a:t>
            </a:r>
            <a:r>
              <a:rPr lang="ru-RU" sz="1600" dirty="0" err="1" smtClean="0">
                <a:latin typeface="Century Gothic" panose="020B0502020202020204" pitchFamily="34" charset="0"/>
              </a:rPr>
              <a:t>хэш</a:t>
            </a:r>
            <a:r>
              <a:rPr lang="ru-RU" sz="1600" dirty="0" smtClean="0">
                <a:latin typeface="Century Gothic" panose="020B0502020202020204" pitchFamily="34" charset="0"/>
              </a:rPr>
              <a:t> (модуль 10), </a:t>
            </a:r>
            <a:r>
              <a:rPr lang="ru-RU" sz="1600" dirty="0">
                <a:latin typeface="Century Gothic" panose="020B0502020202020204" pitchFamily="34" charset="0"/>
              </a:rPr>
              <a:t>он равен 9.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>
                <a:latin typeface="Century Gothic" panose="020B0502020202020204" pitchFamily="34" charset="0"/>
              </a:rPr>
              <a:t>Обращаемся к блоку 9, первый элемент равен 99. </a:t>
            </a:r>
            <a:r>
              <a:rPr lang="ru-RU" sz="1600" dirty="0" err="1" smtClean="0">
                <a:latin typeface="Century Gothic" panose="020B0502020202020204" pitchFamily="34" charset="0"/>
              </a:rPr>
              <a:t>т.к</a:t>
            </a:r>
            <a:r>
              <a:rPr lang="ru-RU" sz="1600" dirty="0" smtClean="0">
                <a:latin typeface="Century Gothic" panose="020B0502020202020204" pitchFamily="34" charset="0"/>
              </a:rPr>
              <a:t> 99 </a:t>
            </a:r>
            <a:r>
              <a:rPr lang="en-US" sz="1600" dirty="0" smtClean="0">
                <a:latin typeface="Century Gothic" panose="020B0502020202020204" pitchFamily="34" charset="0"/>
              </a:rPr>
              <a:t>!= </a:t>
            </a:r>
            <a:r>
              <a:rPr lang="ru-RU" sz="1600" dirty="0" smtClean="0">
                <a:latin typeface="Century Gothic" panose="020B0502020202020204" pitchFamily="34" charset="0"/>
              </a:rPr>
              <a:t>59</a:t>
            </a:r>
            <a:r>
              <a:rPr lang="ru-RU" sz="1600" dirty="0">
                <a:latin typeface="Century Gothic" panose="020B0502020202020204" pitchFamily="34" charset="0"/>
              </a:rPr>
              <a:t>, то сравниваем со вторым элементом (9), потом с третьим (79), и </a:t>
            </a:r>
            <a:r>
              <a:rPr lang="ru-RU" sz="1600" dirty="0" smtClean="0">
                <a:latin typeface="Century Gothic" panose="020B0502020202020204" pitchFamily="34" charset="0"/>
              </a:rPr>
              <a:t>далее </a:t>
            </a:r>
            <a:r>
              <a:rPr lang="ru-RU" sz="1600" dirty="0">
                <a:latin typeface="Century Gothic" panose="020B0502020202020204" pitchFamily="34" charset="0"/>
              </a:rPr>
              <a:t>вплоть до последнего (29).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>
                <a:latin typeface="Century Gothic" panose="020B0502020202020204" pitchFamily="34" charset="0"/>
              </a:rPr>
              <a:t>Искомый элемент отсутствует.</a:t>
            </a:r>
          </a:p>
        </p:txBody>
      </p:sp>
    </p:spTree>
    <p:extLst>
      <p:ext uri="{BB962C8B-B14F-4D97-AF65-F5344CB8AC3E}">
        <p14:creationId xmlns:p14="http://schemas.microsoft.com/office/powerpoint/2010/main" val="92167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:\Наташа\корел\сувалкина\презентация НЕЙРОНКИ\ДОД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60824" y="0"/>
            <a:ext cx="50141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6450841" y="515020"/>
            <a:ext cx="4830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ru-RU" sz="3600" b="1" kern="0" dirty="0">
                <a:solidFill>
                  <a:srgbClr val="444A74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Реляционные БД</a:t>
            </a:r>
          </a:p>
        </p:txBody>
      </p:sp>
      <p:sp>
        <p:nvSpPr>
          <p:cNvPr id="22" name="Google Shape;129;p16"/>
          <p:cNvSpPr/>
          <p:nvPr/>
        </p:nvSpPr>
        <p:spPr>
          <a:xfrm>
            <a:off x="6450839" y="1849755"/>
            <a:ext cx="5631830" cy="344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C60C6"/>
              </a:buClr>
              <a:buSzPts val="2880"/>
            </a:pPr>
            <a:r>
              <a:rPr lang="ru-RU" dirty="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БД (База Данных) представляет собой совокупность информации, к которой можно легко получить доступ и модифицировать. 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C60C6"/>
              </a:buClr>
              <a:buSzPts val="2880"/>
            </a:pPr>
            <a:r>
              <a:rPr lang="ru-RU" dirty="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Особенности</a:t>
            </a:r>
            <a:r>
              <a:rPr lang="ru-RU" dirty="0" smtClean="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lang="ru-RU" dirty="0">
              <a:solidFill>
                <a:srgbClr val="61708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C60C6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Использование </a:t>
            </a:r>
            <a:r>
              <a:rPr lang="ru-RU" b="1" dirty="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транзакции</a:t>
            </a:r>
            <a:r>
              <a:rPr lang="ru-RU" dirty="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для обеспечения сохранности и связанности данных.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C60C6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Быстрая обработка данных вне зависимости от их объёма.</a:t>
            </a:r>
          </a:p>
        </p:txBody>
      </p:sp>
      <p:pic>
        <p:nvPicPr>
          <p:cNvPr id="24" name="Picture 2" descr="D:\Наташа\корел\сувалкина\фото подборка\3d-robots-by-franz-steiner-8-preview-152485792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05" r="17385"/>
          <a:stretch/>
        </p:blipFill>
        <p:spPr bwMode="auto">
          <a:xfrm>
            <a:off x="337931" y="783906"/>
            <a:ext cx="5358676" cy="607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Прямоугольник 27"/>
          <p:cNvSpPr/>
          <p:nvPr/>
        </p:nvSpPr>
        <p:spPr>
          <a:xfrm>
            <a:off x="6580710" y="1545021"/>
            <a:ext cx="1340089" cy="36000"/>
          </a:xfrm>
          <a:prstGeom prst="rect">
            <a:avLst/>
          </a:prstGeom>
          <a:solidFill>
            <a:srgbClr val="A0A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" name="Picture 12" descr="https://habrastorage.org/files/526/1d8/513/5261d8513d5943f9818f46f7aa02c22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2" y="1306888"/>
            <a:ext cx="5358674" cy="555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D:\Наташа\корел\сувалкина\презентация НЕЙРОНКИ\ДОД\1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1" y="570686"/>
            <a:ext cx="5358675" cy="628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D:\Наташа\корел\сувалкина\презентация НЕЙРОНКИ\ДОД\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0" y="562238"/>
            <a:ext cx="5696606" cy="98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D:\Наташа\корел\сувалкина\презентация НЕЙРОНКИ\ДОД\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0" y="542360"/>
            <a:ext cx="5696606" cy="98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5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/>
          <p:cNvGrpSpPr/>
          <p:nvPr/>
        </p:nvGrpSpPr>
        <p:grpSpPr>
          <a:xfrm>
            <a:off x="0" y="1209835"/>
            <a:ext cx="12192000" cy="710239"/>
            <a:chOff x="0" y="0"/>
            <a:chExt cx="12192000" cy="710239"/>
          </a:xfrm>
        </p:grpSpPr>
        <p:pic>
          <p:nvPicPr>
            <p:cNvPr id="2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Прямоугольник 27"/>
          <p:cNvSpPr/>
          <p:nvPr/>
        </p:nvSpPr>
        <p:spPr>
          <a:xfrm>
            <a:off x="0" y="1750303"/>
            <a:ext cx="12191999" cy="5107697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1579379" y="144672"/>
            <a:ext cx="90332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chemeClr val="lt1"/>
              </a:buClr>
              <a:buSzPts val="5000"/>
            </a:pPr>
            <a:r>
              <a:rPr lang="ru-RU" sz="4000" b="1" dirty="0" smtClean="0">
                <a:solidFill>
                  <a:srgbClr val="617085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ОСНОВНЫЕ КОМПОНЕНТЫ БД</a:t>
            </a:r>
            <a:endParaRPr lang="ru-RU" sz="4000" b="1" dirty="0">
              <a:solidFill>
                <a:srgbClr val="617085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496306" y="904461"/>
            <a:ext cx="11188326" cy="5591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endParaRPr lang="ru-RU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786981" y="1145158"/>
            <a:ext cx="10752349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Clr>
                <a:srgbClr val="0563C1"/>
              </a:buClr>
              <a:buSzPct val="110000"/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5E6072"/>
                </a:solidFill>
                <a:latin typeface="Century Gothic" panose="020B0502020202020204" pitchFamily="34" charset="0"/>
              </a:rPr>
              <a:t>Диспетчер процессов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. Во многих БД имеется пул процессов/потоков, которыми нужно управлять. Причём в погоне за производительностью некоторые БД используют свои собственные потоки, а не предоставляемые ОС.</a:t>
            </a:r>
          </a:p>
          <a:p>
            <a:pPr marL="285750" indent="-285750">
              <a:spcAft>
                <a:spcPts val="1000"/>
              </a:spcAft>
              <a:buClr>
                <a:srgbClr val="0563C1"/>
              </a:buClr>
              <a:buSzPct val="110000"/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5E6072"/>
                </a:solidFill>
                <a:latin typeface="Century Gothic" panose="020B0502020202020204" pitchFamily="34" charset="0"/>
              </a:rPr>
              <a:t>Диспетчер сети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. Пропускная способность сети имеет большое значение, особенно для распределённых БД.</a:t>
            </a:r>
          </a:p>
          <a:p>
            <a:pPr marL="285750" indent="-285750">
              <a:spcAft>
                <a:spcPts val="1000"/>
              </a:spcAft>
              <a:buClr>
                <a:srgbClr val="0563C1"/>
              </a:buClr>
              <a:buSzPct val="110000"/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5E6072"/>
                </a:solidFill>
                <a:latin typeface="Century Gothic" panose="020B0502020202020204" pitchFamily="34" charset="0"/>
              </a:rPr>
              <a:t>Диспетчер файловой системы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. Первым «бутылочным горлышком» любой БД является производительность дисковой подсистемы. Поэтому очень важно иметь диспетчер, который идеально работает с файловой системой ОС или даже заменяет её.</a:t>
            </a:r>
          </a:p>
          <a:p>
            <a:pPr marL="285750" indent="-285750">
              <a:spcAft>
                <a:spcPts val="1000"/>
              </a:spcAft>
              <a:buClr>
                <a:srgbClr val="0563C1"/>
              </a:buClr>
              <a:buSzPct val="110000"/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5E6072"/>
                </a:solidFill>
                <a:latin typeface="Century Gothic" panose="020B0502020202020204" pitchFamily="34" charset="0"/>
              </a:rPr>
              <a:t>Диспетчер памяти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. Чтобы не упереться в невысокую производительность дисковой подсистемы, нужно иметь много оперативной памяти. А значит, нужно эффективно ею управлять, что и делает данный диспетчер. Особенно когда у вас много одновременных запросов, использующих память.</a:t>
            </a:r>
          </a:p>
          <a:p>
            <a:pPr marL="285750" indent="-285750">
              <a:spcAft>
                <a:spcPts val="1000"/>
              </a:spcAft>
              <a:buClr>
                <a:srgbClr val="0563C1"/>
              </a:buClr>
              <a:buSzPct val="110000"/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5E6072"/>
                </a:solidFill>
                <a:latin typeface="Century Gothic" panose="020B0502020202020204" pitchFamily="34" charset="0"/>
              </a:rPr>
              <a:t>Диспетчер </a:t>
            </a:r>
            <a:r>
              <a:rPr lang="ru-RU" b="1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безопасности</a:t>
            </a:r>
            <a:r>
              <a:rPr lang="ru-RU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. Управляет</a:t>
            </a:r>
            <a:br>
              <a:rPr lang="ru-RU" dirty="0" smtClean="0">
                <a:solidFill>
                  <a:srgbClr val="5E6072"/>
                </a:solidFill>
                <a:latin typeface="Century Gothic" panose="020B0502020202020204" pitchFamily="34" charset="0"/>
              </a:rPr>
            </a:br>
            <a:r>
              <a:rPr lang="ru-RU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аутентификацией 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и авторизацией пользователей.</a:t>
            </a:r>
          </a:p>
          <a:p>
            <a:pPr marL="285750" indent="-285750">
              <a:spcAft>
                <a:spcPts val="1000"/>
              </a:spcAft>
              <a:buClr>
                <a:srgbClr val="0563C1"/>
              </a:buClr>
              <a:buSzPct val="110000"/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5E6072"/>
                </a:solidFill>
                <a:latin typeface="Century Gothic" panose="020B0502020202020204" pitchFamily="34" charset="0"/>
              </a:rPr>
              <a:t>Диспетчер клиентов</a:t>
            </a:r>
            <a:r>
              <a:rPr lang="ru-RU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.</a:t>
            </a:r>
            <a:br>
              <a:rPr lang="ru-RU" dirty="0" smtClean="0">
                <a:solidFill>
                  <a:srgbClr val="5E6072"/>
                </a:solidFill>
                <a:latin typeface="Century Gothic" panose="020B0502020202020204" pitchFamily="34" charset="0"/>
              </a:rPr>
            </a:br>
            <a:r>
              <a:rPr lang="ru-RU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Управляет 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клиентскими соединениями.</a:t>
            </a:r>
          </a:p>
        </p:txBody>
      </p:sp>
      <p:pic>
        <p:nvPicPr>
          <p:cNvPr id="35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002" y="5097354"/>
            <a:ext cx="4257269" cy="1243811"/>
          </a:xfrm>
          <a:prstGeom prst="rect">
            <a:avLst/>
          </a:prstGeom>
        </p:spPr>
      </p:pic>
      <p:pic>
        <p:nvPicPr>
          <p:cNvPr id="36" name="Picture 3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05" y="904462"/>
            <a:ext cx="11188327" cy="559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23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64" b="2263"/>
          <a:stretch/>
        </p:blipFill>
        <p:spPr bwMode="auto">
          <a:xfrm flipV="1">
            <a:off x="0" y="844525"/>
            <a:ext cx="3284859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Группа 13"/>
          <p:cNvGrpSpPr/>
          <p:nvPr/>
        </p:nvGrpSpPr>
        <p:grpSpPr>
          <a:xfrm flipV="1">
            <a:off x="0" y="6147762"/>
            <a:ext cx="12192000" cy="710239"/>
            <a:chOff x="0" y="0"/>
            <a:chExt cx="12192000" cy="710239"/>
          </a:xfrm>
        </p:grpSpPr>
        <p:pic>
          <p:nvPicPr>
            <p:cNvPr id="1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6" t="37303" r="14760" b="2262"/>
          <a:stretch/>
        </p:blipFill>
        <p:spPr bwMode="auto">
          <a:xfrm flipV="1">
            <a:off x="11483363" y="0"/>
            <a:ext cx="708637" cy="198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Прямоугольник 20"/>
          <p:cNvSpPr/>
          <p:nvPr/>
        </p:nvSpPr>
        <p:spPr>
          <a:xfrm flipV="1">
            <a:off x="0" y="1172818"/>
            <a:ext cx="12192000" cy="5279516"/>
          </a:xfrm>
          <a:prstGeom prst="rect">
            <a:avLst/>
          </a:prstGeom>
          <a:solidFill>
            <a:srgbClr val="05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2337599" y="137985"/>
            <a:ext cx="7516801" cy="7065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0000"/>
              </a:lnSpc>
              <a:buClr>
                <a:schemeClr val="lt1"/>
              </a:buClr>
              <a:buSzPts val="5000"/>
            </a:pPr>
            <a:r>
              <a:rPr lang="ru-RU" sz="4000" b="1" dirty="0" smtClean="0">
                <a:solidFill>
                  <a:srgbClr val="0F6F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СВОЙСТВА ТРАНЗАКЦИЙ</a:t>
            </a:r>
            <a:endParaRPr lang="ru-RU" sz="4000" b="1" dirty="0">
              <a:solidFill>
                <a:srgbClr val="0F6F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867162" y="1172817"/>
            <a:ext cx="10457674" cy="5279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endParaRPr lang="ru-RU" dirty="0"/>
          </a:p>
        </p:txBody>
      </p:sp>
      <p:pic>
        <p:nvPicPr>
          <p:cNvPr id="37" name="Picture 3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63" y="1172817"/>
            <a:ext cx="10457674" cy="527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Прямоугольник 30"/>
          <p:cNvSpPr/>
          <p:nvPr/>
        </p:nvSpPr>
        <p:spPr>
          <a:xfrm>
            <a:off x="1113182" y="1536151"/>
            <a:ext cx="988532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</a:t>
            </a:r>
            <a:r>
              <a:rPr lang="ru-RU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CID-транзакция 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(</a:t>
            </a:r>
            <a:r>
              <a:rPr lang="ru-RU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Atomicity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ru-RU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Isolation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ru-RU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Durability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ru-RU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Consistency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) — это элементарная операция, единица работы, которая удовлетворяет 4 условиям</a:t>
            </a:r>
            <a:r>
              <a:rPr lang="ru-RU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:</a:t>
            </a:r>
            <a:br>
              <a:rPr lang="ru-RU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endParaRPr lang="ru-RU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spcAft>
                <a:spcPts val="1800"/>
              </a:spcAft>
              <a:buFont typeface="Arial" charset="0"/>
              <a:buChar char="•"/>
            </a:pPr>
            <a:r>
              <a:rPr lang="ru-RU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Атомарность </a:t>
            </a:r>
            <a:r>
              <a:rPr lang="ru-RU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(</a:t>
            </a:r>
            <a:r>
              <a:rPr lang="ru-RU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Atomicity</a:t>
            </a:r>
            <a:r>
              <a:rPr lang="ru-RU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).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 Нет ничего «меньше» транзакции, никакой более мелкой операции. Даже если транзакция длится 10 часов. В случае неудачного выполнения транзакции система возвращается в состояние «до», то есть транзакция откатывается.</a:t>
            </a:r>
          </a:p>
          <a:p>
            <a:pPr marL="285750" indent="-285750">
              <a:spcAft>
                <a:spcPts val="1800"/>
              </a:spcAft>
              <a:buFont typeface="Arial" charset="0"/>
              <a:buChar char="•"/>
            </a:pPr>
            <a:r>
              <a:rPr lang="ru-RU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Изолированность (</a:t>
            </a:r>
            <a:r>
              <a:rPr lang="ru-RU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Isolation</a:t>
            </a:r>
            <a:r>
              <a:rPr lang="ru-RU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)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. Если в одно время выполняются две транзакции А и В, то их результат не должен зависеть от того, завершилась ли одна из них до, во время или после исполнения другой.</a:t>
            </a:r>
          </a:p>
          <a:p>
            <a:pPr marL="285750" indent="-285750">
              <a:spcAft>
                <a:spcPts val="1800"/>
              </a:spcAft>
              <a:buFont typeface="Arial" charset="0"/>
              <a:buChar char="•"/>
            </a:pPr>
            <a:r>
              <a:rPr lang="ru-RU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Надёжность (</a:t>
            </a:r>
            <a:r>
              <a:rPr lang="ru-RU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Durability</a:t>
            </a:r>
            <a:r>
              <a:rPr lang="ru-RU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).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 Когда транзакция зафиксирована (</a:t>
            </a:r>
            <a:r>
              <a:rPr lang="ru-RU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commited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), то есть успешно завершена, использовавшиеся ею данные остаются в БД вне зависимости от возможных происшествий (ошибки, падения).</a:t>
            </a:r>
          </a:p>
          <a:p>
            <a:pPr marL="285750" indent="-285750">
              <a:spcAft>
                <a:spcPts val="1800"/>
              </a:spcAft>
              <a:buFont typeface="Arial" charset="0"/>
              <a:buChar char="•"/>
            </a:pPr>
            <a:r>
              <a:rPr lang="ru-RU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Консистентность</a:t>
            </a:r>
            <a:r>
              <a:rPr lang="ru-RU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(согласованность) (</a:t>
            </a:r>
            <a:r>
              <a:rPr lang="ru-RU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Consistency</a:t>
            </a:r>
            <a:r>
              <a:rPr lang="ru-RU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).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 В БД записываются только валидные данные (с точки зрения реляционных и функциональных связей). </a:t>
            </a:r>
            <a:r>
              <a:rPr lang="ru-RU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Консистентность</a:t>
            </a: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зависит от атомарности и изолированности.</a:t>
            </a:r>
          </a:p>
        </p:txBody>
      </p:sp>
    </p:spTree>
    <p:extLst>
      <p:ext uri="{BB962C8B-B14F-4D97-AF65-F5344CB8AC3E}">
        <p14:creationId xmlns:p14="http://schemas.microsoft.com/office/powerpoint/2010/main" val="191063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:\Наташа\корел\сувалкина\презентация НЕЙРОНКИ\ДОД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60824" y="0"/>
            <a:ext cx="50141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6450841" y="346057"/>
            <a:ext cx="48303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ru-RU" sz="3600" b="1" kern="0" dirty="0">
                <a:solidFill>
                  <a:srgbClr val="444A74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Уровни работы с данными</a:t>
            </a:r>
          </a:p>
        </p:txBody>
      </p:sp>
      <p:sp>
        <p:nvSpPr>
          <p:cNvPr id="22" name="Google Shape;129;p16"/>
          <p:cNvSpPr/>
          <p:nvPr/>
        </p:nvSpPr>
        <p:spPr>
          <a:xfrm>
            <a:off x="6450841" y="2108175"/>
            <a:ext cx="5631830" cy="4332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200"/>
              </a:spcAft>
              <a:buClr>
                <a:srgbClr val="0C60C6"/>
              </a:buClr>
              <a:buSzPts val="2880"/>
            </a:pPr>
            <a:r>
              <a:rPr lang="ru-RU" b="1" dirty="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Слой доступа к данным</a:t>
            </a:r>
            <a:r>
              <a:rPr lang="ru-RU" dirty="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который удобно использовать из языков программирования</a:t>
            </a:r>
            <a:r>
              <a:rPr lang="ru-RU" dirty="0" smtClean="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;</a:t>
            </a:r>
            <a:endParaRPr lang="ru-RU" dirty="0">
              <a:solidFill>
                <a:srgbClr val="61708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spcBef>
                <a:spcPts val="0"/>
              </a:spcBef>
              <a:spcAft>
                <a:spcPts val="1200"/>
              </a:spcAft>
              <a:buClr>
                <a:srgbClr val="0C60C6"/>
              </a:buClr>
              <a:buSzPts val="2880"/>
            </a:pPr>
            <a:r>
              <a:rPr lang="ru-RU" b="1" dirty="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Слой хранения</a:t>
            </a:r>
            <a:r>
              <a:rPr lang="ru-RU" dirty="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Это отдельный слой, потому что обычно хранить данные удобно другими способами, чем использовать: эффективно по памяти, выравнивать, складывать на диск. Это к вопросу о </a:t>
            </a:r>
            <a:r>
              <a:rPr lang="ru-RU" dirty="0" err="1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schemaless</a:t>
            </a:r>
            <a:r>
              <a:rPr lang="ru-RU" dirty="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схема, которая удобна для хранения, не удобна для доступа</a:t>
            </a:r>
            <a:r>
              <a:rPr lang="ru-RU" dirty="0" smtClean="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ru-RU" dirty="0">
              <a:solidFill>
                <a:srgbClr val="61708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spcBef>
                <a:spcPts val="0"/>
              </a:spcBef>
              <a:spcAft>
                <a:spcPts val="1200"/>
              </a:spcAft>
              <a:buClr>
                <a:srgbClr val="0C60C6"/>
              </a:buClr>
              <a:buSzPts val="2880"/>
            </a:pPr>
            <a:r>
              <a:rPr lang="ru-RU" b="1" dirty="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«Железо»</a:t>
            </a:r>
            <a:r>
              <a:rPr lang="ru-RU" dirty="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— слой, где лежат данные, причем там они организованы еще третьим способом, потому что дисками управляет операционная система, и общаются они только через драйвер. В этот уровень мы не будем сильно вникать.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6580712" y="1813380"/>
            <a:ext cx="1340089" cy="36000"/>
          </a:xfrm>
          <a:prstGeom prst="rect">
            <a:avLst/>
          </a:prstGeom>
          <a:solidFill>
            <a:srgbClr val="A0A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337931" y="542360"/>
            <a:ext cx="5358675" cy="6315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Picture 2" descr="D:\Наташа\корел\сувалкина\презентация НЕЙРОНКИ\ДОД\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0" y="562238"/>
            <a:ext cx="5696606" cy="98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D:\Наташа\корел\сувалкина\презентация НЕЙРОНКИ\ДОД\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0" y="542360"/>
            <a:ext cx="5696606" cy="98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https://habrastorage.org/webt/ie/gg/mi/ieggmiashlis0jonnme7uartnim.jpe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6" t="18159" r="33503" b="26651"/>
          <a:stretch/>
        </p:blipFill>
        <p:spPr bwMode="auto">
          <a:xfrm>
            <a:off x="306638" y="1639957"/>
            <a:ext cx="5239397" cy="453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:\Наташа\корел\сувалкина\презентация НЕЙРОНКИ\ДОД\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1" y="570686"/>
            <a:ext cx="5358675" cy="628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75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252;p33"/>
          <p:cNvSpPr txBox="1"/>
          <p:nvPr/>
        </p:nvSpPr>
        <p:spPr>
          <a:xfrm>
            <a:off x="906904" y="109330"/>
            <a:ext cx="10378192" cy="122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buClr>
                <a:schemeClr val="lt1"/>
              </a:buClr>
              <a:buSzPts val="5000"/>
            </a:pPr>
            <a:r>
              <a:rPr lang="ru-RU" sz="4000" b="1" dirty="0">
                <a:solidFill>
                  <a:srgbClr val="617085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 </a:t>
            </a:r>
            <a:r>
              <a:rPr lang="ru-RU" sz="4000" b="1" dirty="0">
                <a:solidFill>
                  <a:srgbClr val="53678F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Не реляционные </a:t>
            </a:r>
            <a:r>
              <a:rPr lang="ru-RU" sz="4000" b="1" dirty="0" smtClean="0">
                <a:solidFill>
                  <a:srgbClr val="53678F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БД</a:t>
            </a:r>
          </a:p>
          <a:p>
            <a:pPr lvl="0" algn="ctr">
              <a:buClr>
                <a:schemeClr val="lt1"/>
              </a:buClr>
              <a:buSzPts val="5000"/>
            </a:pPr>
            <a:r>
              <a:rPr lang="en-US" sz="4000" b="1" dirty="0" smtClean="0">
                <a:solidFill>
                  <a:srgbClr val="0563C1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NoSQL</a:t>
            </a:r>
            <a:endParaRPr lang="en-US" sz="4000" b="1" dirty="0">
              <a:solidFill>
                <a:srgbClr val="0563C1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grpSp>
        <p:nvGrpSpPr>
          <p:cNvPr id="38" name="Группа 37"/>
          <p:cNvGrpSpPr/>
          <p:nvPr/>
        </p:nvGrpSpPr>
        <p:grpSpPr>
          <a:xfrm flipV="1">
            <a:off x="496306" y="1333837"/>
            <a:ext cx="11199388" cy="987800"/>
            <a:chOff x="496306" y="4551172"/>
            <a:chExt cx="11199388" cy="987800"/>
          </a:xfrm>
        </p:grpSpPr>
        <p:grpSp>
          <p:nvGrpSpPr>
            <p:cNvPr id="39" name="Группа 38"/>
            <p:cNvGrpSpPr/>
            <p:nvPr/>
          </p:nvGrpSpPr>
          <p:grpSpPr>
            <a:xfrm>
              <a:off x="7056763" y="4551172"/>
              <a:ext cx="4638931" cy="987800"/>
              <a:chOff x="-740229" y="6014002"/>
              <a:chExt cx="5156445" cy="1097998"/>
            </a:xfrm>
          </p:grpSpPr>
          <p:pic>
            <p:nvPicPr>
              <p:cNvPr id="43" name="Picture 4" descr="ÐÐ°ÑÑÐ¸Ð½ÐºÐ¸ Ð¿Ð¾ Ð·Ð°Ð¿ÑÐ¾ÑÑ dot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3" t="2864" b="67063"/>
              <a:stretch/>
            </p:blipFill>
            <p:spPr bwMode="auto">
              <a:xfrm>
                <a:off x="-740229" y="6014002"/>
                <a:ext cx="3641015" cy="1097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4" descr="ÐÐ°ÑÑÐ¸Ð½ÐºÐ¸ Ð¿Ð¾ Ð·Ð°Ð¿ÑÐ¾ÑÑ dot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64" r="58497" b="67063"/>
              <a:stretch/>
            </p:blipFill>
            <p:spPr bwMode="auto">
              <a:xfrm>
                <a:off x="2900791" y="6014002"/>
                <a:ext cx="1515425" cy="1097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Группа 39"/>
            <p:cNvGrpSpPr/>
            <p:nvPr/>
          </p:nvGrpSpPr>
          <p:grpSpPr>
            <a:xfrm>
              <a:off x="496306" y="4551172"/>
              <a:ext cx="6560457" cy="987800"/>
              <a:chOff x="-740229" y="6014002"/>
              <a:chExt cx="7292335" cy="1097998"/>
            </a:xfrm>
          </p:grpSpPr>
          <p:pic>
            <p:nvPicPr>
              <p:cNvPr id="41" name="Picture 4" descr="ÐÐ°ÑÑÐ¸Ð½ÐºÐ¸ Ð¿Ð¾ Ð·Ð°Ð¿ÑÐ¾ÑÑ dot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3" t="2864" b="67063"/>
              <a:stretch/>
            </p:blipFill>
            <p:spPr bwMode="auto">
              <a:xfrm>
                <a:off x="-740229" y="6014002"/>
                <a:ext cx="3641015" cy="1097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4" descr="ÐÐ°ÑÑÐ¸Ð½ÐºÐ¸ Ð¿Ð¾ Ð·Ð°Ð¿ÑÐ¾ÑÑ dot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64" b="67063"/>
              <a:stretch/>
            </p:blipFill>
            <p:spPr bwMode="auto">
              <a:xfrm>
                <a:off x="2900791" y="6014002"/>
                <a:ext cx="3651315" cy="1097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5" name="Прямоугольник 44"/>
          <p:cNvSpPr/>
          <p:nvPr/>
        </p:nvSpPr>
        <p:spPr>
          <a:xfrm flipV="1">
            <a:off x="0" y="2117029"/>
            <a:ext cx="12191999" cy="4749607"/>
          </a:xfrm>
          <a:prstGeom prst="rect">
            <a:avLst/>
          </a:prstGeom>
          <a:solidFill>
            <a:srgbClr val="536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 flipV="1">
            <a:off x="496307" y="1729184"/>
            <a:ext cx="11199388" cy="482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4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566" y="2549538"/>
            <a:ext cx="4313044" cy="4000349"/>
          </a:xfrm>
          <a:prstGeom prst="rect">
            <a:avLst/>
          </a:prstGeom>
        </p:spPr>
      </p:pic>
      <p:pic>
        <p:nvPicPr>
          <p:cNvPr id="55" name="Изображение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852" y="1827736"/>
            <a:ext cx="2998303" cy="2342423"/>
          </a:xfrm>
          <a:prstGeom prst="rect">
            <a:avLst/>
          </a:prstGeom>
        </p:spPr>
      </p:pic>
      <p:pic>
        <p:nvPicPr>
          <p:cNvPr id="50" name="Picture 3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97354" y="1729184"/>
            <a:ext cx="11199388" cy="482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Прямоугольник 50"/>
          <p:cNvSpPr/>
          <p:nvPr/>
        </p:nvSpPr>
        <p:spPr>
          <a:xfrm>
            <a:off x="1067261" y="1953803"/>
            <a:ext cx="4347072" cy="4493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0000"/>
              </a:lnSpc>
              <a:spcAft>
                <a:spcPts val="1200"/>
              </a:spcAft>
            </a:pP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1. Не используется SQL</a:t>
            </a:r>
          </a:p>
          <a:p>
            <a:pPr lvl="0">
              <a:lnSpc>
                <a:spcPct val="110000"/>
              </a:lnSpc>
              <a:spcAft>
                <a:spcPts val="1200"/>
              </a:spcAft>
            </a:pP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2. Неструктурированные (</a:t>
            </a:r>
            <a:r>
              <a:rPr lang="ru-RU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schemaless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)</a:t>
            </a:r>
          </a:p>
          <a:p>
            <a:pPr lvl="0">
              <a:lnSpc>
                <a:spcPct val="110000"/>
              </a:lnSpc>
              <a:spcAft>
                <a:spcPts val="1200"/>
              </a:spcAft>
            </a:pP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3. Представление </a:t>
            </a:r>
            <a:r>
              <a:rPr lang="ru-RU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данных</a:t>
            </a:r>
            <a:br>
              <a:rPr lang="ru-RU" dirty="0" smtClean="0">
                <a:solidFill>
                  <a:srgbClr val="5E6072"/>
                </a:solidFill>
                <a:latin typeface="Century Gothic" panose="020B0502020202020204" pitchFamily="34" charset="0"/>
              </a:rPr>
            </a:br>
            <a:r>
              <a:rPr lang="ru-RU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в 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виде объектов и их свойств (иерархические данные)</a:t>
            </a:r>
          </a:p>
          <a:p>
            <a:pPr lvl="0">
              <a:lnSpc>
                <a:spcPct val="110000"/>
              </a:lnSpc>
              <a:spcAft>
                <a:spcPts val="1200"/>
              </a:spcAft>
            </a:pP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4. Плохо поддерживают ACID.</a:t>
            </a:r>
          </a:p>
          <a:p>
            <a:pPr lvl="0">
              <a:lnSpc>
                <a:spcPct val="110000"/>
              </a:lnSpc>
              <a:spcAft>
                <a:spcPts val="1200"/>
              </a:spcAft>
            </a:pP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5. Распределенные системы</a:t>
            </a:r>
            <a:r>
              <a:rPr lang="ru-RU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,</a:t>
            </a:r>
            <a:br>
              <a:rPr lang="ru-RU" dirty="0" smtClean="0">
                <a:solidFill>
                  <a:srgbClr val="5E6072"/>
                </a:solidFill>
                <a:latin typeface="Century Gothic" panose="020B0502020202020204" pitchFamily="34" charset="0"/>
              </a:rPr>
            </a:br>
            <a:r>
              <a:rPr lang="ru-RU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без 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совместно используемых ресурсов (</a:t>
            </a:r>
            <a:r>
              <a:rPr lang="ru-RU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share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nothing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).</a:t>
            </a:r>
          </a:p>
          <a:p>
            <a:pPr lvl="0">
              <a:lnSpc>
                <a:spcPct val="110000"/>
              </a:lnSpc>
              <a:spcAft>
                <a:spcPts val="1200"/>
              </a:spcAft>
            </a:pP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6. </a:t>
            </a:r>
            <a:r>
              <a:rPr lang="ru-RU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NoSQL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 базы в-основном бесплатны. (</a:t>
            </a:r>
            <a:r>
              <a:rPr lang="ru-RU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Opensource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160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Группа 13"/>
          <p:cNvGrpSpPr/>
          <p:nvPr/>
        </p:nvGrpSpPr>
        <p:grpSpPr>
          <a:xfrm>
            <a:off x="0" y="6123159"/>
            <a:ext cx="12192000" cy="710239"/>
            <a:chOff x="0" y="0"/>
            <a:chExt cx="12192000" cy="710239"/>
          </a:xfrm>
        </p:grpSpPr>
        <p:pic>
          <p:nvPicPr>
            <p:cNvPr id="1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Google Shape;130;p16"/>
          <p:cNvSpPr/>
          <p:nvPr/>
        </p:nvSpPr>
        <p:spPr>
          <a:xfrm>
            <a:off x="15071" y="1530626"/>
            <a:ext cx="12193628" cy="4947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2998838" y="74592"/>
            <a:ext cx="619432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53678F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Не реляционные БД</a:t>
            </a:r>
          </a:p>
          <a:p>
            <a:pPr algn="ctr"/>
            <a:r>
              <a:rPr lang="en-US" sz="40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Hadoop</a:t>
            </a:r>
            <a:endParaRPr lang="ru-RU" sz="40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pic>
        <p:nvPicPr>
          <p:cNvPr id="23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3" t="67267" b="12346"/>
          <a:stretch/>
        </p:blipFill>
        <p:spPr bwMode="auto">
          <a:xfrm>
            <a:off x="14419013" y="-3332034"/>
            <a:ext cx="717343" cy="14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3" t="48590" b="12347"/>
          <a:stretch/>
        </p:blipFill>
        <p:spPr bwMode="auto">
          <a:xfrm>
            <a:off x="12" y="0"/>
            <a:ext cx="1917238" cy="128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5" y="1687022"/>
            <a:ext cx="7090296" cy="3764024"/>
          </a:xfrm>
          <a:prstGeom prst="rect">
            <a:avLst/>
          </a:prstGeom>
        </p:spPr>
      </p:pic>
      <p:pic>
        <p:nvPicPr>
          <p:cNvPr id="13" name="Picture 3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0164" y="1530626"/>
            <a:ext cx="12203792" cy="493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Прямоугольник 24"/>
          <p:cNvSpPr/>
          <p:nvPr/>
        </p:nvSpPr>
        <p:spPr>
          <a:xfrm>
            <a:off x="7305261" y="1687022"/>
            <a:ext cx="4750904" cy="464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Hadoop </a:t>
            </a:r>
            <a:r>
              <a:rPr lang="mr-IN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–</a:t>
            </a:r>
            <a:r>
              <a:rPr lang="ru-RU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 Экосистема для работы с «Большими данными» (</a:t>
            </a:r>
            <a:r>
              <a:rPr lang="en-US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&gt;</a:t>
            </a:r>
            <a:r>
              <a:rPr lang="ru-RU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200ТБ</a:t>
            </a:r>
            <a:r>
              <a:rPr lang="ru-RU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)</a:t>
            </a:r>
            <a:endParaRPr lang="en-US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HDFS </a:t>
            </a:r>
            <a:r>
              <a:rPr lang="mr-IN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–</a:t>
            </a:r>
            <a:r>
              <a:rPr lang="en-US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 </a:t>
            </a:r>
            <a:r>
              <a:rPr lang="ru-RU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файловая система для хранения данных в </a:t>
            </a:r>
            <a:r>
              <a:rPr lang="en-US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Hadoop</a:t>
            </a:r>
            <a:endParaRPr lang="en-US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dirty="0" err="1" smtClean="0">
                <a:solidFill>
                  <a:srgbClr val="5E6072"/>
                </a:solidFill>
                <a:latin typeface="Century Gothic" panose="020B0502020202020204" pitchFamily="34" charset="0"/>
              </a:rPr>
              <a:t>Mapreduce</a:t>
            </a:r>
            <a:r>
              <a:rPr lang="en-US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/Spark </a:t>
            </a:r>
            <a:r>
              <a:rPr lang="mr-IN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–</a:t>
            </a:r>
            <a:r>
              <a:rPr lang="ru-RU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 движки для манипуляции с </a:t>
            </a:r>
            <a:r>
              <a:rPr lang="ru-RU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данными</a:t>
            </a:r>
            <a:endParaRPr lang="ru-RU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ru-RU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Поддержка </a:t>
            </a:r>
            <a:r>
              <a:rPr lang="en-US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SQL</a:t>
            </a:r>
            <a:r>
              <a:rPr lang="ru-RU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 и </a:t>
            </a:r>
            <a:r>
              <a:rPr lang="en-US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NoSQL</a:t>
            </a:r>
            <a:endParaRPr lang="en-US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ru-RU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Потоковая обработка (</a:t>
            </a:r>
            <a:r>
              <a:rPr lang="en-US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Kafka/Spark Streaming</a:t>
            </a:r>
            <a:r>
              <a:rPr lang="en-US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)</a:t>
            </a:r>
            <a:endParaRPr lang="en-US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ru-RU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Машинное </a:t>
            </a:r>
            <a:r>
              <a:rPr lang="ru-RU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обучение</a:t>
            </a:r>
            <a:endParaRPr lang="ru-RU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ru-RU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Различные форматы хранения</a:t>
            </a:r>
            <a:endParaRPr lang="en-US" dirty="0" smtClean="0">
              <a:solidFill>
                <a:srgbClr val="5E607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3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:\Наташа\корел\сувалкина\презентация НЕЙРОНКИ\ДОД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375" y="0"/>
            <a:ext cx="25965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12;p15"/>
          <p:cNvSpPr txBox="1"/>
          <p:nvPr/>
        </p:nvSpPr>
        <p:spPr>
          <a:xfrm>
            <a:off x="925518" y="1883212"/>
            <a:ext cx="6979225" cy="4471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32000" lvl="0" indent="-432000">
              <a:lnSpc>
                <a:spcPct val="120000"/>
              </a:lnSpc>
              <a:spcAft>
                <a:spcPts val="800"/>
              </a:spcAft>
              <a:buClr>
                <a:srgbClr val="0F6FC6"/>
              </a:buClr>
              <a:buSzPts val="2300"/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5E60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Понятие Данных</a:t>
            </a:r>
          </a:p>
          <a:p>
            <a:pPr marL="432000" lvl="0" indent="-432000">
              <a:lnSpc>
                <a:spcPct val="120000"/>
              </a:lnSpc>
              <a:spcAft>
                <a:spcPts val="800"/>
              </a:spcAft>
              <a:buClr>
                <a:srgbClr val="0F6FC6"/>
              </a:buClr>
              <a:buSzPts val="2300"/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5E60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Типы Данных</a:t>
            </a:r>
          </a:p>
          <a:p>
            <a:pPr marL="432000" lvl="0" indent="-432000">
              <a:lnSpc>
                <a:spcPct val="120000"/>
              </a:lnSpc>
              <a:spcAft>
                <a:spcPts val="800"/>
              </a:spcAft>
              <a:buClr>
                <a:srgbClr val="0F6FC6"/>
              </a:buClr>
              <a:buSzPts val="2300"/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5E60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Большие и Малые Данные</a:t>
            </a:r>
          </a:p>
          <a:p>
            <a:pPr marL="432000" lvl="0" indent="-432000">
              <a:lnSpc>
                <a:spcPct val="120000"/>
              </a:lnSpc>
              <a:spcAft>
                <a:spcPts val="800"/>
              </a:spcAft>
              <a:buClr>
                <a:srgbClr val="0F6FC6"/>
              </a:buClr>
              <a:buSzPts val="2300"/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5E60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Алгоритмическая сложность</a:t>
            </a:r>
          </a:p>
          <a:p>
            <a:pPr marL="432000" lvl="0" indent="-432000">
              <a:lnSpc>
                <a:spcPct val="120000"/>
              </a:lnSpc>
              <a:spcAft>
                <a:spcPts val="800"/>
              </a:spcAft>
              <a:buClr>
                <a:srgbClr val="0F6FC6"/>
              </a:buClr>
              <a:buSzPts val="2300"/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5E60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Структура Данных</a:t>
            </a:r>
          </a:p>
          <a:p>
            <a:pPr marL="432000" lvl="0" indent="-432000">
              <a:lnSpc>
                <a:spcPct val="120000"/>
              </a:lnSpc>
              <a:spcAft>
                <a:spcPts val="800"/>
              </a:spcAft>
              <a:buClr>
                <a:srgbClr val="0F6FC6"/>
              </a:buClr>
              <a:buSzPts val="2300"/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5E60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Реляционные БД	</a:t>
            </a:r>
          </a:p>
          <a:p>
            <a:pPr marL="432000" lvl="0" indent="-432000">
              <a:lnSpc>
                <a:spcPct val="120000"/>
              </a:lnSpc>
              <a:spcAft>
                <a:spcPts val="800"/>
              </a:spcAft>
              <a:buClr>
                <a:srgbClr val="0F6FC6"/>
              </a:buClr>
              <a:buSzPts val="2300"/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5E60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Свойства Транзакции</a:t>
            </a:r>
          </a:p>
          <a:p>
            <a:pPr marL="432000" lvl="0" indent="-432000">
              <a:lnSpc>
                <a:spcPct val="120000"/>
              </a:lnSpc>
              <a:spcAft>
                <a:spcPts val="800"/>
              </a:spcAft>
              <a:buClr>
                <a:srgbClr val="0F6FC6"/>
              </a:buClr>
              <a:buSzPts val="2300"/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5E60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Уровни работы с данными</a:t>
            </a:r>
          </a:p>
          <a:p>
            <a:pPr marL="432000" lvl="0" indent="-432000">
              <a:lnSpc>
                <a:spcPct val="120000"/>
              </a:lnSpc>
              <a:spcAft>
                <a:spcPts val="800"/>
              </a:spcAft>
              <a:buClr>
                <a:srgbClr val="0F6FC6"/>
              </a:buClr>
              <a:buSzPts val="2300"/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5E607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Не Реляционные БД</a:t>
            </a:r>
          </a:p>
        </p:txBody>
      </p:sp>
      <p:sp>
        <p:nvSpPr>
          <p:cNvPr id="20" name="Google Shape;102;p15"/>
          <p:cNvSpPr txBox="1"/>
          <p:nvPr/>
        </p:nvSpPr>
        <p:spPr>
          <a:xfrm>
            <a:off x="841248" y="310869"/>
            <a:ext cx="7363968" cy="105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120000"/>
              </a:lnSpc>
              <a:buClr>
                <a:schemeClr val="lt1"/>
              </a:buClr>
              <a:buSzPts val="4500"/>
            </a:pPr>
            <a:r>
              <a:rPr lang="ru-RU" sz="4800" b="1" dirty="0" smtClean="0">
                <a:solidFill>
                  <a:srgbClr val="617085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  <a:sym typeface="Century Gothic"/>
              </a:rPr>
              <a:t>ПЛАН</a:t>
            </a:r>
            <a:endParaRPr lang="ru-RU" sz="4800" b="1" i="0" u="none" strike="noStrike" cap="none" dirty="0">
              <a:solidFill>
                <a:srgbClr val="2763F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2401824" y="1497856"/>
            <a:ext cx="3134003" cy="45719"/>
          </a:xfrm>
          <a:prstGeom prst="rect">
            <a:avLst/>
          </a:prstGeom>
          <a:solidFill>
            <a:srgbClr val="D2D7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975359" y="1497856"/>
            <a:ext cx="1903765" cy="45719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Picture 4" descr="D:\Наташа\корел\сувалкина\фото подборка\178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25" r="37349"/>
          <a:stretch/>
        </p:blipFill>
        <p:spPr bwMode="auto">
          <a:xfrm>
            <a:off x="6944002" y="281657"/>
            <a:ext cx="2347783" cy="628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D:\Наташа\корел\сувалкина\презентация НЕЙРОНКИ\ДОД\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002" y="281656"/>
            <a:ext cx="2347783" cy="628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7" descr="D:\Наташа\корел\сувалкина\фото подборка\6073428827-bigstock-AI-network-innovation-SUPERSIZE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96" r="25299"/>
          <a:stretch/>
        </p:blipFill>
        <p:spPr bwMode="auto">
          <a:xfrm>
            <a:off x="9516112" y="281657"/>
            <a:ext cx="2347783" cy="628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7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t="2864" b="67063"/>
          <a:stretch/>
        </p:blipFill>
        <p:spPr bwMode="auto">
          <a:xfrm>
            <a:off x="1637801" y="5870201"/>
            <a:ext cx="3275593" cy="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0" y="1"/>
            <a:ext cx="1581665" cy="6858000"/>
          </a:xfrm>
          <a:prstGeom prst="rect">
            <a:avLst/>
          </a:prstGeom>
          <a:solidFill>
            <a:srgbClr val="05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763F9"/>
              </a:solidFill>
            </a:endParaRPr>
          </a:p>
        </p:txBody>
      </p:sp>
      <p:sp>
        <p:nvSpPr>
          <p:cNvPr id="16" name="Google Shape;252;p33"/>
          <p:cNvSpPr txBox="1"/>
          <p:nvPr/>
        </p:nvSpPr>
        <p:spPr>
          <a:xfrm>
            <a:off x="1758659" y="394191"/>
            <a:ext cx="6298979" cy="9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000"/>
            </a:pPr>
            <a:r>
              <a:rPr lang="ru-RU" sz="4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Что такое данные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1907598" y="1552136"/>
            <a:ext cx="1368000" cy="36000"/>
          </a:xfrm>
          <a:prstGeom prst="rect">
            <a:avLst/>
          </a:prstGeom>
          <a:solidFill>
            <a:srgbClr val="536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Google Shape;252;p33"/>
          <p:cNvSpPr txBox="1"/>
          <p:nvPr/>
        </p:nvSpPr>
        <p:spPr>
          <a:xfrm>
            <a:off x="6698255" y="1847903"/>
            <a:ext cx="5164232" cy="439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200000"/>
              </a:lnSpc>
              <a:spcAft>
                <a:spcPts val="1800"/>
              </a:spcAft>
              <a:buClr>
                <a:srgbClr val="6ABAEC"/>
              </a:buClr>
              <a:buSzPct val="120000"/>
            </a:pPr>
            <a:r>
              <a:rPr lang="ru-RU" sz="2000" b="1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Данные </a:t>
            </a:r>
            <a:r>
              <a:rPr lang="ru-RU" sz="2000" dirty="0" smtClean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- </a:t>
            </a:r>
            <a:br>
              <a:rPr lang="ru-RU" sz="2000" dirty="0" smtClean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</a:br>
            <a:r>
              <a:rPr lang="ru-RU" sz="2000" dirty="0" smtClean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зарегистрированная </a:t>
            </a:r>
            <a:r>
              <a:rPr lang="ru-RU" sz="2000" b="1" dirty="0" smtClean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ИНФОРМАЦИЯ. </a:t>
            </a:r>
            <a:r>
              <a:rPr lang="ru-RU" sz="2000" dirty="0" smtClean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Представление</a:t>
            </a:r>
            <a:r>
              <a:rPr lang="ru-RU" sz="2000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 фактов, </a:t>
            </a:r>
            <a:r>
              <a:rPr lang="ru-RU" sz="2000" dirty="0" smtClean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понятий или инструкций в форме, приемлемой </a:t>
            </a:r>
            <a:r>
              <a:rPr lang="ru-RU" sz="2000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для  интерпретации, или </a:t>
            </a:r>
            <a:r>
              <a:rPr lang="ru-RU" sz="2000" dirty="0" smtClean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обработки человеком</a:t>
            </a:r>
            <a:r>
              <a:rPr lang="ru-RU" sz="2000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 </a:t>
            </a:r>
            <a:r>
              <a:rPr lang="ru-RU" sz="2000" dirty="0" smtClean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или машиной</a:t>
            </a:r>
            <a:br>
              <a:rPr lang="ru-RU" sz="2000" dirty="0" smtClean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</a:br>
            <a:r>
              <a:rPr lang="ru-RU" sz="1600" i="1" dirty="0" smtClean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(</a:t>
            </a:r>
            <a:r>
              <a:rPr lang="ru-RU" sz="1600" i="1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ISO/IEC/IEEE 24765-2010)</a:t>
            </a:r>
          </a:p>
        </p:txBody>
      </p:sp>
      <p:pic>
        <p:nvPicPr>
          <p:cNvPr id="19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48081"/>
          <a:stretch/>
        </p:blipFill>
        <p:spPr bwMode="auto">
          <a:xfrm flipV="1">
            <a:off x="8907140" y="0"/>
            <a:ext cx="3284859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556053" y="1798098"/>
            <a:ext cx="5698443" cy="435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763F9"/>
              </a:solidFill>
            </a:endParaRPr>
          </a:p>
        </p:txBody>
      </p:sp>
      <p:pic>
        <p:nvPicPr>
          <p:cNvPr id="25" name="Picture 4" descr="mage result for ЧТо такое данны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93" y="2136145"/>
            <a:ext cx="5803396" cy="327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69" y="1798097"/>
            <a:ext cx="5895873" cy="439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52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52;p33"/>
          <p:cNvSpPr txBox="1"/>
          <p:nvPr/>
        </p:nvSpPr>
        <p:spPr>
          <a:xfrm>
            <a:off x="906904" y="255142"/>
            <a:ext cx="10378192" cy="784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buClr>
                <a:schemeClr val="lt1"/>
              </a:buClr>
              <a:buSzPts val="5000"/>
            </a:pPr>
            <a:r>
              <a:rPr lang="ru-RU" sz="4400" b="1" dirty="0" smtClean="0">
                <a:solidFill>
                  <a:srgbClr val="617085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Типы данных</a:t>
            </a:r>
            <a:endParaRPr lang="ru-RU" sz="4400" b="1" dirty="0">
              <a:solidFill>
                <a:srgbClr val="617085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grpSp>
        <p:nvGrpSpPr>
          <p:cNvPr id="12" name="Группа 11"/>
          <p:cNvGrpSpPr/>
          <p:nvPr/>
        </p:nvGrpSpPr>
        <p:grpSpPr>
          <a:xfrm flipV="1">
            <a:off x="496306" y="1129229"/>
            <a:ext cx="11199388" cy="987800"/>
            <a:chOff x="496306" y="4551172"/>
            <a:chExt cx="11199388" cy="987800"/>
          </a:xfrm>
        </p:grpSpPr>
        <p:grpSp>
          <p:nvGrpSpPr>
            <p:cNvPr id="13" name="Группа 12"/>
            <p:cNvGrpSpPr/>
            <p:nvPr/>
          </p:nvGrpSpPr>
          <p:grpSpPr>
            <a:xfrm>
              <a:off x="7056763" y="4551172"/>
              <a:ext cx="4638931" cy="987800"/>
              <a:chOff x="-740229" y="6014002"/>
              <a:chExt cx="5156445" cy="1097998"/>
            </a:xfrm>
          </p:grpSpPr>
          <p:pic>
            <p:nvPicPr>
              <p:cNvPr id="26" name="Picture 4" descr="ÐÐ°ÑÑÐ¸Ð½ÐºÐ¸ Ð¿Ð¾ Ð·Ð°Ð¿ÑÐ¾ÑÑ dot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3" t="2864" b="67063"/>
              <a:stretch/>
            </p:blipFill>
            <p:spPr bwMode="auto">
              <a:xfrm>
                <a:off x="-740229" y="6014002"/>
                <a:ext cx="3641015" cy="1097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4" descr="ÐÐ°ÑÑÐ¸Ð½ÐºÐ¸ Ð¿Ð¾ Ð·Ð°Ð¿ÑÐ¾ÑÑ dot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64" r="58497" b="67063"/>
              <a:stretch/>
            </p:blipFill>
            <p:spPr bwMode="auto">
              <a:xfrm>
                <a:off x="2900791" y="6014002"/>
                <a:ext cx="1515425" cy="1097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Группа 20"/>
            <p:cNvGrpSpPr/>
            <p:nvPr/>
          </p:nvGrpSpPr>
          <p:grpSpPr>
            <a:xfrm>
              <a:off x="496306" y="4551172"/>
              <a:ext cx="6560457" cy="987800"/>
              <a:chOff x="-740229" y="6014002"/>
              <a:chExt cx="7292335" cy="1097998"/>
            </a:xfrm>
          </p:grpSpPr>
          <p:pic>
            <p:nvPicPr>
              <p:cNvPr id="22" name="Picture 4" descr="ÐÐ°ÑÑÐ¸Ð½ÐºÐ¸ Ð¿Ð¾ Ð·Ð°Ð¿ÑÐ¾ÑÑ dot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3" t="2864" b="67063"/>
              <a:stretch/>
            </p:blipFill>
            <p:spPr bwMode="auto">
              <a:xfrm>
                <a:off x="-740229" y="6014002"/>
                <a:ext cx="3641015" cy="1097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 descr="ÐÐ°ÑÑÐ¸Ð½ÐºÐ¸ Ð¿Ð¾ Ð·Ð°Ð¿ÑÐ¾ÑÑ dot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64" b="67063"/>
              <a:stretch/>
            </p:blipFill>
            <p:spPr bwMode="auto">
              <a:xfrm>
                <a:off x="2900791" y="6014002"/>
                <a:ext cx="3651315" cy="1097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8" name="Прямоугольник 27"/>
          <p:cNvSpPr/>
          <p:nvPr/>
        </p:nvSpPr>
        <p:spPr>
          <a:xfrm flipV="1">
            <a:off x="0" y="2117029"/>
            <a:ext cx="12191999" cy="4749607"/>
          </a:xfrm>
          <a:prstGeom prst="rect">
            <a:avLst/>
          </a:prstGeom>
          <a:solidFill>
            <a:srgbClr val="536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 flipV="1">
            <a:off x="496307" y="1524576"/>
            <a:ext cx="11199388" cy="504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" name="Группа 1"/>
          <p:cNvGrpSpPr/>
          <p:nvPr/>
        </p:nvGrpSpPr>
        <p:grpSpPr>
          <a:xfrm>
            <a:off x="6508979" y="1623128"/>
            <a:ext cx="4505049" cy="4949173"/>
            <a:chOff x="6097048" y="1623129"/>
            <a:chExt cx="4307662" cy="4732327"/>
          </a:xfrm>
        </p:grpSpPr>
        <p:pic>
          <p:nvPicPr>
            <p:cNvPr id="35" name="Picture 6" descr="mage result for структурированные и неструктурированные данные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7048" y="4047033"/>
              <a:ext cx="4295555" cy="2308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mage result for структурированные и неструктурированные данные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7048" y="1623129"/>
              <a:ext cx="4307662" cy="2423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3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97354" y="1524576"/>
            <a:ext cx="11199388" cy="504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Прямоугольник 31"/>
          <p:cNvSpPr/>
          <p:nvPr/>
        </p:nvSpPr>
        <p:spPr>
          <a:xfrm>
            <a:off x="1159205" y="1749195"/>
            <a:ext cx="493784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5E6072"/>
                </a:solidFill>
                <a:latin typeface="Century Gothic" panose="020B0502020202020204" pitchFamily="34" charset="0"/>
              </a:rPr>
              <a:t>Структурированные.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5E6072"/>
                </a:solidFill>
                <a:latin typeface="Century Gothic" panose="020B0502020202020204" pitchFamily="34" charset="0"/>
              </a:rPr>
              <a:t>Неструктурированные.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5E6072"/>
                </a:solidFill>
                <a:latin typeface="Century Gothic" panose="020B0502020202020204" pitchFamily="34" charset="0"/>
              </a:rPr>
              <a:t>На естественном языке.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5E6072"/>
                </a:solidFill>
                <a:latin typeface="Century Gothic" panose="020B0502020202020204" pitchFamily="34" charset="0"/>
              </a:rPr>
              <a:t>Машинные данные.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Графовые</a:t>
            </a:r>
            <a:r>
              <a:rPr lang="ru-RU" sz="2000" dirty="0">
                <a:solidFill>
                  <a:srgbClr val="5E6072"/>
                </a:solidFill>
                <a:latin typeface="Century Gothic" panose="020B0502020202020204" pitchFamily="34" charset="0"/>
              </a:rPr>
              <a:t> данные.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5E6072"/>
                </a:solidFill>
                <a:latin typeface="Century Gothic" panose="020B0502020202020204" pitchFamily="34" charset="0"/>
              </a:rPr>
              <a:t>Аудио, видео и изображения.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i="1" dirty="0">
                <a:solidFill>
                  <a:srgbClr val="5E6072"/>
                </a:solidFill>
                <a:latin typeface="Century Gothic" panose="020B0502020202020204" pitchFamily="34" charset="0"/>
              </a:rPr>
              <a:t>Потоковые данные.</a:t>
            </a:r>
          </a:p>
        </p:txBody>
      </p:sp>
    </p:spTree>
    <p:extLst>
      <p:ext uri="{BB962C8B-B14F-4D97-AF65-F5344CB8AC3E}">
        <p14:creationId xmlns:p14="http://schemas.microsoft.com/office/powerpoint/2010/main" val="5465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Группа 13"/>
          <p:cNvGrpSpPr/>
          <p:nvPr/>
        </p:nvGrpSpPr>
        <p:grpSpPr>
          <a:xfrm>
            <a:off x="0" y="6123159"/>
            <a:ext cx="12192000" cy="710239"/>
            <a:chOff x="0" y="0"/>
            <a:chExt cx="12192000" cy="710239"/>
          </a:xfrm>
        </p:grpSpPr>
        <p:pic>
          <p:nvPicPr>
            <p:cNvPr id="1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Google Shape;130;p16"/>
          <p:cNvSpPr/>
          <p:nvPr/>
        </p:nvSpPr>
        <p:spPr>
          <a:xfrm>
            <a:off x="0" y="1400011"/>
            <a:ext cx="12193628" cy="5078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3316233" y="72779"/>
            <a:ext cx="555953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Структурированные</a:t>
            </a:r>
          </a:p>
          <a:p>
            <a:pPr algn="ctr"/>
            <a:r>
              <a:rPr lang="ru-RU" sz="36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данные</a:t>
            </a:r>
            <a:endParaRPr lang="ru-RU" sz="36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pic>
        <p:nvPicPr>
          <p:cNvPr id="23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7" t="67267" b="12346"/>
          <a:stretch/>
        </p:blipFill>
        <p:spPr bwMode="auto">
          <a:xfrm>
            <a:off x="9572273" y="61785"/>
            <a:ext cx="2619726" cy="66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3" t="48590" b="12347"/>
          <a:stretch/>
        </p:blipFill>
        <p:spPr bwMode="auto">
          <a:xfrm>
            <a:off x="12" y="0"/>
            <a:ext cx="1917238" cy="128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структурированные и неструктурированные данны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9" y="1435190"/>
            <a:ext cx="4437929" cy="24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Группа 29"/>
          <p:cNvGrpSpPr/>
          <p:nvPr/>
        </p:nvGrpSpPr>
        <p:grpSpPr>
          <a:xfrm>
            <a:off x="4351960" y="1791455"/>
            <a:ext cx="7840039" cy="4373074"/>
            <a:chOff x="4351960" y="1495362"/>
            <a:chExt cx="7350917" cy="3669346"/>
          </a:xfrm>
        </p:grpSpPr>
        <p:pic>
          <p:nvPicPr>
            <p:cNvPr id="28" name="Изображение 2"/>
            <p:cNvPicPr>
              <a:picLocks noChangeAspect="1"/>
            </p:cNvPicPr>
            <p:nvPr/>
          </p:nvPicPr>
          <p:blipFill rotWithShape="1">
            <a:blip r:embed="rId4"/>
            <a:srcRect l="748" t="7206" r="98506" b="88200"/>
            <a:stretch/>
          </p:blipFill>
          <p:spPr>
            <a:xfrm>
              <a:off x="4439759" y="1720678"/>
              <a:ext cx="173031" cy="162697"/>
            </a:xfrm>
            <a:prstGeom prst="rect">
              <a:avLst/>
            </a:prstGeom>
          </p:spPr>
        </p:pic>
        <p:pic>
          <p:nvPicPr>
            <p:cNvPr id="3" name="Изображение 2"/>
            <p:cNvPicPr>
              <a:picLocks noChangeAspect="1"/>
            </p:cNvPicPr>
            <p:nvPr/>
          </p:nvPicPr>
          <p:blipFill rotWithShape="1">
            <a:blip r:embed="rId4"/>
            <a:srcRect t="7206" r="17521"/>
            <a:stretch/>
          </p:blipFill>
          <p:spPr>
            <a:xfrm>
              <a:off x="4351960" y="1878227"/>
              <a:ext cx="6466381" cy="3286481"/>
            </a:xfrm>
            <a:prstGeom prst="rect">
              <a:avLst/>
            </a:prstGeom>
          </p:spPr>
        </p:pic>
        <p:pic>
          <p:nvPicPr>
            <p:cNvPr id="13" name="Изображение 2"/>
            <p:cNvPicPr>
              <a:picLocks noChangeAspect="1"/>
            </p:cNvPicPr>
            <p:nvPr/>
          </p:nvPicPr>
          <p:blipFill rotWithShape="1">
            <a:blip r:embed="rId4"/>
            <a:srcRect r="25007" b="92793"/>
            <a:stretch/>
          </p:blipFill>
          <p:spPr>
            <a:xfrm>
              <a:off x="4351960" y="1495362"/>
              <a:ext cx="5879435" cy="255244"/>
            </a:xfrm>
            <a:prstGeom prst="rect">
              <a:avLst/>
            </a:prstGeom>
          </p:spPr>
        </p:pic>
        <p:pic>
          <p:nvPicPr>
            <p:cNvPr id="17" name="Изображение 2"/>
            <p:cNvPicPr>
              <a:picLocks noChangeAspect="1"/>
            </p:cNvPicPr>
            <p:nvPr/>
          </p:nvPicPr>
          <p:blipFill rotWithShape="1">
            <a:blip r:embed="rId4"/>
            <a:srcRect l="88704" r="420" b="92793"/>
            <a:stretch/>
          </p:blipFill>
          <p:spPr>
            <a:xfrm>
              <a:off x="10818341" y="1495362"/>
              <a:ext cx="852616" cy="255244"/>
            </a:xfrm>
            <a:prstGeom prst="rect">
              <a:avLst/>
            </a:prstGeom>
          </p:spPr>
        </p:pic>
        <p:pic>
          <p:nvPicPr>
            <p:cNvPr id="20" name="Изображение 2"/>
            <p:cNvPicPr>
              <a:picLocks noChangeAspect="1"/>
            </p:cNvPicPr>
            <p:nvPr/>
          </p:nvPicPr>
          <p:blipFill rotWithShape="1">
            <a:blip r:embed="rId4"/>
            <a:srcRect l="74993" r="19254" b="92793"/>
            <a:stretch/>
          </p:blipFill>
          <p:spPr>
            <a:xfrm>
              <a:off x="10231395" y="1495362"/>
              <a:ext cx="451021" cy="255244"/>
            </a:xfrm>
            <a:prstGeom prst="rect">
              <a:avLst/>
            </a:prstGeom>
          </p:spPr>
        </p:pic>
        <p:pic>
          <p:nvPicPr>
            <p:cNvPr id="22" name="Изображение 2"/>
            <p:cNvPicPr>
              <a:picLocks noChangeAspect="1"/>
            </p:cNvPicPr>
            <p:nvPr/>
          </p:nvPicPr>
          <p:blipFill rotWithShape="1">
            <a:blip r:embed="rId4"/>
            <a:srcRect l="80536" t="2904" r="11978" b="92793"/>
            <a:stretch/>
          </p:blipFill>
          <p:spPr>
            <a:xfrm>
              <a:off x="10231396" y="1725827"/>
              <a:ext cx="586945" cy="152400"/>
            </a:xfrm>
            <a:prstGeom prst="rect">
              <a:avLst/>
            </a:prstGeom>
          </p:spPr>
        </p:pic>
        <p:pic>
          <p:nvPicPr>
            <p:cNvPr id="24" name="Изображение 2"/>
            <p:cNvPicPr>
              <a:picLocks noChangeAspect="1"/>
            </p:cNvPicPr>
            <p:nvPr/>
          </p:nvPicPr>
          <p:blipFill rotWithShape="1">
            <a:blip r:embed="rId4"/>
            <a:srcRect l="75703" r="22459" b="96396"/>
            <a:stretch/>
          </p:blipFill>
          <p:spPr>
            <a:xfrm>
              <a:off x="10690606" y="1495362"/>
              <a:ext cx="144114" cy="127622"/>
            </a:xfrm>
            <a:prstGeom prst="rect">
              <a:avLst/>
            </a:prstGeom>
          </p:spPr>
        </p:pic>
        <p:pic>
          <p:nvPicPr>
            <p:cNvPr id="26" name="Изображение 2"/>
            <p:cNvPicPr>
              <a:picLocks noChangeAspect="1"/>
            </p:cNvPicPr>
            <p:nvPr/>
          </p:nvPicPr>
          <p:blipFill rotWithShape="1">
            <a:blip r:embed="rId4"/>
            <a:srcRect l="87522" t="7206"/>
            <a:stretch/>
          </p:blipFill>
          <p:spPr>
            <a:xfrm>
              <a:off x="10724634" y="1878227"/>
              <a:ext cx="978243" cy="3286481"/>
            </a:xfrm>
            <a:prstGeom prst="rect">
              <a:avLst/>
            </a:prstGeom>
          </p:spPr>
        </p:pic>
        <p:pic>
          <p:nvPicPr>
            <p:cNvPr id="27" name="Изображение 2"/>
            <p:cNvPicPr>
              <a:picLocks noChangeAspect="1"/>
            </p:cNvPicPr>
            <p:nvPr/>
          </p:nvPicPr>
          <p:blipFill rotWithShape="1">
            <a:blip r:embed="rId4"/>
            <a:srcRect l="1" t="7206" r="98506" b="88200"/>
            <a:stretch/>
          </p:blipFill>
          <p:spPr>
            <a:xfrm>
              <a:off x="4351960" y="1750606"/>
              <a:ext cx="117067" cy="162697"/>
            </a:xfrm>
            <a:prstGeom prst="rect">
              <a:avLst/>
            </a:prstGeom>
          </p:spPr>
        </p:pic>
        <p:cxnSp>
          <p:nvCxnSpPr>
            <p:cNvPr id="4" name="Прямая соединительная линия 3"/>
            <p:cNvCxnSpPr/>
            <p:nvPr/>
          </p:nvCxnSpPr>
          <p:spPr>
            <a:xfrm>
              <a:off x="11656446" y="1551151"/>
              <a:ext cx="0" cy="356400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0164" y="1416096"/>
            <a:ext cx="12203792" cy="504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Прямоугольник 24"/>
          <p:cNvSpPr/>
          <p:nvPr/>
        </p:nvSpPr>
        <p:spPr>
          <a:xfrm>
            <a:off x="101986" y="3856205"/>
            <a:ext cx="40231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0563C1"/>
              </a:buClr>
              <a:buFont typeface="Arial" charset="0"/>
              <a:buChar char="•"/>
            </a:pPr>
            <a:r>
              <a:rPr lang="ru-RU" sz="1600" dirty="0">
                <a:solidFill>
                  <a:srgbClr val="5E6072"/>
                </a:solidFill>
                <a:latin typeface="Century Gothic" panose="020B0502020202020204" pitchFamily="34" charset="0"/>
              </a:rPr>
              <a:t>хранятся в фиксированном поле внутри записи в таблицах, в базах данных или файлах </a:t>
            </a:r>
            <a:r>
              <a:rPr lang="ru-RU" sz="16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(</a:t>
            </a:r>
            <a:r>
              <a:rPr lang="ru-RU" sz="1600" dirty="0" err="1" smtClean="0">
                <a:solidFill>
                  <a:srgbClr val="5E6072"/>
                </a:solidFill>
                <a:latin typeface="Century Gothic" panose="020B0502020202020204" pitchFamily="34" charset="0"/>
              </a:rPr>
              <a:t>Excel</a:t>
            </a:r>
            <a:r>
              <a:rPr lang="ru-RU" sz="16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).</a:t>
            </a:r>
          </a:p>
          <a:p>
            <a:pPr>
              <a:buClr>
                <a:srgbClr val="0563C1"/>
              </a:buClr>
            </a:pPr>
            <a:endParaRPr lang="ru-RU" sz="1600" dirty="0" smtClean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 marL="285750" indent="-285750">
              <a:buClr>
                <a:srgbClr val="0563C1"/>
              </a:buClr>
              <a:buFont typeface="Arial" charset="0"/>
              <a:buChar char="•"/>
            </a:pPr>
            <a:r>
              <a:rPr lang="ru-RU" sz="1600" dirty="0">
                <a:solidFill>
                  <a:srgbClr val="5E6072"/>
                </a:solidFill>
                <a:latin typeface="Century Gothic" panose="020B0502020202020204" pitchFamily="34" charset="0"/>
              </a:rPr>
              <a:t>SQL </a:t>
            </a:r>
            <a:r>
              <a:rPr lang="ru-RU" sz="16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(язык </a:t>
            </a:r>
            <a:r>
              <a:rPr lang="ru-RU" sz="1600" dirty="0">
                <a:solidFill>
                  <a:srgbClr val="5E6072"/>
                </a:solidFill>
                <a:latin typeface="Century Gothic" panose="020B0502020202020204" pitchFamily="34" charset="0"/>
              </a:rPr>
              <a:t>структурированных запросов) </a:t>
            </a:r>
            <a:r>
              <a:rPr lang="ru-RU" sz="16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основное средство </a:t>
            </a:r>
            <a:r>
              <a:rPr lang="ru-RU" sz="1600" dirty="0">
                <a:solidFill>
                  <a:srgbClr val="5E6072"/>
                </a:solidFill>
                <a:latin typeface="Century Gothic" panose="020B0502020202020204" pitchFamily="34" charset="0"/>
              </a:rPr>
              <a:t>управления и обращения с запросами к данным, хранящимся в базах данных. </a:t>
            </a:r>
            <a:endParaRPr lang="en-US" sz="1600" dirty="0">
              <a:solidFill>
                <a:srgbClr val="5E607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2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Группа 13"/>
          <p:cNvGrpSpPr/>
          <p:nvPr/>
        </p:nvGrpSpPr>
        <p:grpSpPr>
          <a:xfrm>
            <a:off x="0" y="6123159"/>
            <a:ext cx="12192000" cy="710239"/>
            <a:chOff x="0" y="0"/>
            <a:chExt cx="12192000" cy="710239"/>
          </a:xfrm>
        </p:grpSpPr>
        <p:pic>
          <p:nvPicPr>
            <p:cNvPr id="1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Google Shape;130;p16"/>
          <p:cNvSpPr/>
          <p:nvPr/>
        </p:nvSpPr>
        <p:spPr>
          <a:xfrm>
            <a:off x="0" y="1400011"/>
            <a:ext cx="12193628" cy="5078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7" t="67267" b="12346"/>
          <a:stretch/>
        </p:blipFill>
        <p:spPr bwMode="auto">
          <a:xfrm>
            <a:off x="9572273" y="61785"/>
            <a:ext cx="2619726" cy="66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3" t="48590" b="12347"/>
          <a:stretch/>
        </p:blipFill>
        <p:spPr bwMode="auto">
          <a:xfrm>
            <a:off x="12" y="0"/>
            <a:ext cx="1917238" cy="128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рямоугольник 28"/>
          <p:cNvSpPr/>
          <p:nvPr/>
        </p:nvSpPr>
        <p:spPr>
          <a:xfrm>
            <a:off x="2994030" y="72779"/>
            <a:ext cx="620394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b="1" dirty="0" err="1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НЕструктурированные</a:t>
            </a:r>
            <a:endParaRPr lang="ru-RU" sz="3600" b="1" dirty="0" smtClean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  <a:p>
            <a:pPr algn="ctr"/>
            <a:r>
              <a:rPr lang="ru-RU" sz="36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данные</a:t>
            </a:r>
            <a:endParaRPr lang="ru-RU" sz="36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pic>
        <p:nvPicPr>
          <p:cNvPr id="31" name="Picture 6" descr="mage result for структурированные и неструктурированные данны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4" y="1488754"/>
            <a:ext cx="4405395" cy="236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Изображение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287" y="1488754"/>
            <a:ext cx="5924202" cy="4900780"/>
          </a:xfrm>
          <a:prstGeom prst="rect">
            <a:avLst/>
          </a:prstGeom>
        </p:spPr>
      </p:pic>
      <p:pic>
        <p:nvPicPr>
          <p:cNvPr id="33" name="Picture 3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0164" y="1416096"/>
            <a:ext cx="12203792" cy="504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Прямоугольник 24"/>
          <p:cNvSpPr/>
          <p:nvPr/>
        </p:nvSpPr>
        <p:spPr>
          <a:xfrm>
            <a:off x="827543" y="3856205"/>
            <a:ext cx="41519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0563C1"/>
              </a:buClr>
              <a:buFont typeface="Arial" charset="0"/>
              <a:buChar char="•"/>
            </a:pPr>
            <a:r>
              <a:rPr lang="ru-RU" sz="1600" dirty="0">
                <a:solidFill>
                  <a:srgbClr val="5E6072"/>
                </a:solidFill>
                <a:latin typeface="Century Gothic" panose="020B0502020202020204" pitchFamily="34" charset="0"/>
              </a:rPr>
              <a:t>Содержание зависит от контекста и не имеет четкой структуры.</a:t>
            </a:r>
          </a:p>
          <a:p>
            <a:pPr marL="285750" indent="-285750">
              <a:buClr>
                <a:srgbClr val="0563C1"/>
              </a:buClr>
              <a:buFont typeface="Arial" charset="0"/>
              <a:buChar char="•"/>
            </a:pPr>
            <a:endParaRPr lang="ru-RU" sz="1600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 marL="285750" indent="-285750">
              <a:buClr>
                <a:srgbClr val="0563C1"/>
              </a:buClr>
              <a:buFont typeface="Arial" charset="0"/>
              <a:buChar char="•"/>
            </a:pPr>
            <a:r>
              <a:rPr lang="ru-RU" sz="1600" dirty="0">
                <a:solidFill>
                  <a:srgbClr val="5E6072"/>
                </a:solidFill>
                <a:latin typeface="Century Gothic" panose="020B0502020202020204" pitchFamily="34" charset="0"/>
              </a:rPr>
              <a:t>Отсутствует жесткая модель данных и типизация.</a:t>
            </a:r>
          </a:p>
          <a:p>
            <a:pPr marL="285750" indent="-285750">
              <a:buClr>
                <a:srgbClr val="0563C1"/>
              </a:buClr>
              <a:buFont typeface="Arial" charset="0"/>
              <a:buChar char="•"/>
            </a:pPr>
            <a:endParaRPr lang="ru-RU" sz="1600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 marL="285750" indent="-285750">
              <a:buClr>
                <a:srgbClr val="0563C1"/>
              </a:buClr>
              <a:buFont typeface="Arial" charset="0"/>
              <a:buChar char="•"/>
            </a:pPr>
            <a:r>
              <a:rPr lang="ru-RU" sz="1600" dirty="0">
                <a:solidFill>
                  <a:srgbClr val="5E6072"/>
                </a:solidFill>
                <a:latin typeface="Century Gothic" panose="020B0502020202020204" pitchFamily="34" charset="0"/>
              </a:rPr>
              <a:t>Требуют специальных методов извлечения полезной информации </a:t>
            </a:r>
            <a:r>
              <a:rPr lang="ru-RU" sz="16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(</a:t>
            </a:r>
            <a:r>
              <a:rPr lang="ru-RU" sz="1600" dirty="0" err="1" smtClean="0">
                <a:solidFill>
                  <a:srgbClr val="5E6072"/>
                </a:solidFill>
                <a:latin typeface="Century Gothic" panose="020B0502020202020204" pitchFamily="34" charset="0"/>
              </a:rPr>
              <a:t>парсинг</a:t>
            </a:r>
            <a:r>
              <a:rPr lang="ru-RU" sz="1600" dirty="0">
                <a:solidFill>
                  <a:srgbClr val="5E6072"/>
                </a:solidFill>
                <a:latin typeface="Century Gothic" panose="020B0502020202020204" pitchFamily="34" charset="0"/>
              </a:rPr>
              <a:t>, </a:t>
            </a:r>
            <a:r>
              <a:rPr lang="ru-RU" sz="16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обработка </a:t>
            </a:r>
            <a:r>
              <a:rPr lang="ru-RU" sz="1600" dirty="0">
                <a:solidFill>
                  <a:srgbClr val="5E6072"/>
                </a:solidFill>
                <a:latin typeface="Century Gothic" panose="020B0502020202020204" pitchFamily="34" charset="0"/>
              </a:rPr>
              <a:t>текста).</a:t>
            </a:r>
          </a:p>
        </p:txBody>
      </p:sp>
    </p:spTree>
    <p:extLst>
      <p:ext uri="{BB962C8B-B14F-4D97-AF65-F5344CB8AC3E}">
        <p14:creationId xmlns:p14="http://schemas.microsoft.com/office/powerpoint/2010/main" val="124296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Группа 13"/>
          <p:cNvGrpSpPr/>
          <p:nvPr/>
        </p:nvGrpSpPr>
        <p:grpSpPr>
          <a:xfrm>
            <a:off x="0" y="6123159"/>
            <a:ext cx="12192000" cy="710239"/>
            <a:chOff x="0" y="0"/>
            <a:chExt cx="12192000" cy="710239"/>
          </a:xfrm>
        </p:grpSpPr>
        <p:pic>
          <p:nvPicPr>
            <p:cNvPr id="1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Google Shape;130;p16"/>
          <p:cNvSpPr/>
          <p:nvPr/>
        </p:nvSpPr>
        <p:spPr>
          <a:xfrm>
            <a:off x="0" y="1400011"/>
            <a:ext cx="12193628" cy="5078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5" t="67268" r="-1" b="7985"/>
          <a:stretch/>
        </p:blipFill>
        <p:spPr bwMode="auto">
          <a:xfrm>
            <a:off x="9471991" y="61785"/>
            <a:ext cx="2720008" cy="81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3" t="48590" b="12347"/>
          <a:stretch/>
        </p:blipFill>
        <p:spPr bwMode="auto">
          <a:xfrm>
            <a:off x="12" y="0"/>
            <a:ext cx="1917238" cy="128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рямоугольник 28"/>
          <p:cNvSpPr/>
          <p:nvPr/>
        </p:nvSpPr>
        <p:spPr>
          <a:xfrm>
            <a:off x="3031701" y="318380"/>
            <a:ext cx="61286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 МАШИННЫЕ ДАННЫЕ</a:t>
            </a:r>
            <a:endParaRPr lang="ru-RU" sz="36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pic>
        <p:nvPicPr>
          <p:cNvPr id="31" name="Picture 6" descr="mage result for структурированные и неструктурированные данны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57" y="1410090"/>
            <a:ext cx="4405395" cy="236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Изображение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055" y="1640945"/>
            <a:ext cx="6804837" cy="4061383"/>
          </a:xfrm>
          <a:prstGeom prst="rect">
            <a:avLst/>
          </a:prstGeom>
        </p:spPr>
      </p:pic>
      <p:pic>
        <p:nvPicPr>
          <p:cNvPr id="33" name="Picture 3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0164" y="1283092"/>
            <a:ext cx="12203792" cy="517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Прямоугольник 24"/>
          <p:cNvSpPr/>
          <p:nvPr/>
        </p:nvSpPr>
        <p:spPr>
          <a:xfrm>
            <a:off x="218661" y="3776693"/>
            <a:ext cx="48204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Clr>
                <a:srgbClr val="0563C1"/>
              </a:buClr>
              <a:buFont typeface="Arial" charset="0"/>
              <a:buChar char="•"/>
            </a:pPr>
            <a:r>
              <a:rPr lang="ru-RU" sz="1600" b="1" dirty="0">
                <a:solidFill>
                  <a:srgbClr val="5E60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Машинные данные </a:t>
            </a:r>
            <a:r>
              <a:rPr lang="ru-RU" sz="1600" dirty="0">
                <a:solidFill>
                  <a:srgbClr val="5E6072"/>
                </a:solidFill>
                <a:latin typeface="Century Gothic" panose="020B0502020202020204" pitchFamily="34" charset="0"/>
              </a:rPr>
              <a:t>-  информация, автоматически генерируемая компьютером, процессом, приложением или устройством без вмешательства человека. (Лог файлы приложения, обмен m2m, дампы памяти)</a:t>
            </a:r>
          </a:p>
          <a:p>
            <a:pPr marL="285750" indent="-285750">
              <a:spcAft>
                <a:spcPts val="1200"/>
              </a:spcAft>
              <a:buClr>
                <a:srgbClr val="0563C1"/>
              </a:buClr>
              <a:buFont typeface="Arial" charset="0"/>
              <a:buChar char="•"/>
            </a:pPr>
            <a:r>
              <a:rPr lang="ru-RU" sz="1600" dirty="0">
                <a:solidFill>
                  <a:srgbClr val="5E6072"/>
                </a:solidFill>
                <a:latin typeface="Century Gothic" panose="020B0502020202020204" pitchFamily="34" charset="0"/>
              </a:rPr>
              <a:t>Часто имеют «некое подобие» структуры, однако не подходят для хранения в классических БД</a:t>
            </a:r>
          </a:p>
        </p:txBody>
      </p:sp>
    </p:spTree>
    <p:extLst>
      <p:ext uri="{BB962C8B-B14F-4D97-AF65-F5344CB8AC3E}">
        <p14:creationId xmlns:p14="http://schemas.microsoft.com/office/powerpoint/2010/main" val="392249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3" t="48590" b="12347"/>
          <a:stretch/>
        </p:blipFill>
        <p:spPr bwMode="auto">
          <a:xfrm>
            <a:off x="12" y="0"/>
            <a:ext cx="1917238" cy="128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Группа 13"/>
          <p:cNvGrpSpPr/>
          <p:nvPr/>
        </p:nvGrpSpPr>
        <p:grpSpPr>
          <a:xfrm>
            <a:off x="0" y="6123159"/>
            <a:ext cx="12192000" cy="710239"/>
            <a:chOff x="0" y="0"/>
            <a:chExt cx="12192000" cy="710239"/>
          </a:xfrm>
        </p:grpSpPr>
        <p:pic>
          <p:nvPicPr>
            <p:cNvPr id="1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Google Shape;130;p16"/>
          <p:cNvSpPr/>
          <p:nvPr/>
        </p:nvSpPr>
        <p:spPr>
          <a:xfrm>
            <a:off x="0" y="875227"/>
            <a:ext cx="12193628" cy="5603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30;p16"/>
          <p:cNvSpPr/>
          <p:nvPr/>
        </p:nvSpPr>
        <p:spPr>
          <a:xfrm>
            <a:off x="240957" y="3561181"/>
            <a:ext cx="5751388" cy="2243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2024212" y="31320"/>
            <a:ext cx="8143576" cy="752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20000"/>
              </a:lnSpc>
              <a:spcAft>
                <a:spcPts val="1800"/>
              </a:spcAft>
              <a:buClr>
                <a:srgbClr val="2763F9"/>
              </a:buClr>
              <a:buSzPts val="2880"/>
            </a:pPr>
            <a:r>
              <a:rPr lang="ru-RU" sz="4000" b="1" dirty="0" smtClean="0">
                <a:solidFill>
                  <a:srgbClr val="5E60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Большие и Малые данные</a:t>
            </a:r>
            <a:endParaRPr lang="ru-RU" sz="4000" b="1" dirty="0">
              <a:solidFill>
                <a:srgbClr val="5E607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146" name="Picture 2" descr="mage result for ЧТо такое данные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76"/>
          <a:stretch/>
        </p:blipFill>
        <p:spPr bwMode="auto">
          <a:xfrm>
            <a:off x="536186" y="1431235"/>
            <a:ext cx="4523146" cy="468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Группа 2"/>
          <p:cNvGrpSpPr/>
          <p:nvPr/>
        </p:nvGrpSpPr>
        <p:grpSpPr>
          <a:xfrm>
            <a:off x="5595729" y="2048054"/>
            <a:ext cx="6425697" cy="4284967"/>
            <a:chOff x="5595729" y="1728207"/>
            <a:chExt cx="6425697" cy="4284967"/>
          </a:xfrm>
        </p:grpSpPr>
        <p:pic>
          <p:nvPicPr>
            <p:cNvPr id="17" name="Picture 2" descr="mage result for ЧТо такое данные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4" t="7963" b="69219"/>
            <a:stretch/>
          </p:blipFill>
          <p:spPr bwMode="auto">
            <a:xfrm>
              <a:off x="5595729" y="1728207"/>
              <a:ext cx="6425697" cy="1304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mage result for ЧТо такое данные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4" t="40114" b="34322"/>
            <a:stretch/>
          </p:blipFill>
          <p:spPr bwMode="auto">
            <a:xfrm>
              <a:off x="5595729" y="3033044"/>
              <a:ext cx="6425697" cy="1461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mage result for ЧТо такое данные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4" t="85967"/>
            <a:stretch/>
          </p:blipFill>
          <p:spPr bwMode="auto">
            <a:xfrm>
              <a:off x="5595729" y="5210692"/>
              <a:ext cx="6425697" cy="802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mage result for ЧТо такое данные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4" t="69533" b="17685"/>
            <a:stretch/>
          </p:blipFill>
          <p:spPr bwMode="auto">
            <a:xfrm>
              <a:off x="5595729" y="4494913"/>
              <a:ext cx="6425697" cy="730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8" descr="mage result for структурированные и неструктурированные данны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999" y="995089"/>
            <a:ext cx="2242039" cy="112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mage result for структурированные и неструктурированные данные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283" y="1021357"/>
            <a:ext cx="2269185" cy="109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10164" y="900582"/>
            <a:ext cx="12203792" cy="556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0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t="2864" b="67063"/>
          <a:stretch/>
        </p:blipFill>
        <p:spPr bwMode="auto">
          <a:xfrm>
            <a:off x="1637801" y="5870201"/>
            <a:ext cx="3275593" cy="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/>
          <p:cNvSpPr/>
          <p:nvPr/>
        </p:nvSpPr>
        <p:spPr>
          <a:xfrm>
            <a:off x="0" y="1"/>
            <a:ext cx="1581665" cy="6858000"/>
          </a:xfrm>
          <a:prstGeom prst="rect">
            <a:avLst/>
          </a:prstGeom>
          <a:solidFill>
            <a:srgbClr val="056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763F9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907598" y="1244023"/>
            <a:ext cx="1368000" cy="36000"/>
          </a:xfrm>
          <a:prstGeom prst="rect">
            <a:avLst/>
          </a:prstGeom>
          <a:solidFill>
            <a:srgbClr val="536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Google Shape;252;p33"/>
          <p:cNvSpPr txBox="1"/>
          <p:nvPr/>
        </p:nvSpPr>
        <p:spPr>
          <a:xfrm>
            <a:off x="6254495" y="1611260"/>
            <a:ext cx="5394166" cy="1789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spcAft>
                <a:spcPts val="1800"/>
              </a:spcAft>
              <a:buClr>
                <a:srgbClr val="6ABAEC"/>
              </a:buClr>
              <a:buSzPct val="120000"/>
            </a:pPr>
            <a:r>
              <a:rPr lang="ru-RU" sz="1600" b="1" dirty="0" smtClean="0">
                <a:solidFill>
                  <a:srgbClr val="5E6072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Алгоритмическая (временная) сложность </a:t>
            </a:r>
            <a:r>
              <a:rPr lang="ru-RU" sz="1600" dirty="0">
                <a:solidFill>
                  <a:srgbClr val="5E6072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используется для оценки производительности алгоритма, как долго будет выполняться алгоритм для входных данных определённого размера. Обозначается алгоритмическая сложность как «О» ( «О большое»). </a:t>
            </a:r>
          </a:p>
        </p:txBody>
      </p:sp>
      <p:pic>
        <p:nvPicPr>
          <p:cNvPr id="2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2" t="12949" b="48082"/>
          <a:stretch/>
        </p:blipFill>
        <p:spPr bwMode="auto">
          <a:xfrm flipV="1">
            <a:off x="9730409" y="-1"/>
            <a:ext cx="2461590" cy="128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рямоугольник 28"/>
          <p:cNvSpPr/>
          <p:nvPr/>
        </p:nvSpPr>
        <p:spPr>
          <a:xfrm>
            <a:off x="556054" y="1611260"/>
            <a:ext cx="5287236" cy="4537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763F9"/>
              </a:solidFill>
            </a:endParaRPr>
          </a:p>
        </p:txBody>
      </p:sp>
      <p:pic>
        <p:nvPicPr>
          <p:cNvPr id="33" name="Picture 10" descr="https://habrastorage.org/files/142/e4d/fbf/142e4dfbf9734a45ac8468bc425c2d4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09" y="1847901"/>
            <a:ext cx="5262181" cy="402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Прямоугольник 34"/>
          <p:cNvSpPr/>
          <p:nvPr/>
        </p:nvSpPr>
        <p:spPr>
          <a:xfrm>
            <a:off x="6255950" y="3401079"/>
            <a:ext cx="26019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563C1"/>
              </a:buClr>
            </a:pPr>
            <a:r>
              <a:rPr lang="ru-RU" sz="16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1) Алгоритм</a:t>
            </a:r>
            <a:r>
              <a:rPr lang="ru-RU" sz="1600" dirty="0">
                <a:solidFill>
                  <a:srgbClr val="5E6072"/>
                </a:solidFill>
                <a:latin typeface="Century Gothic" panose="020B0502020202020204" pitchFamily="34" charset="0"/>
              </a:rPr>
              <a:t>, которому нужно </a:t>
            </a:r>
            <a:r>
              <a:rPr lang="ru-RU" sz="16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обработать</a:t>
            </a:r>
            <a:br>
              <a:rPr lang="ru-RU" sz="16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</a:br>
            <a:r>
              <a:rPr lang="ru-RU" sz="1600" b="1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2000 </a:t>
            </a:r>
            <a:r>
              <a:rPr lang="ru-RU" sz="1600" b="1" dirty="0">
                <a:solidFill>
                  <a:srgbClr val="5E6072"/>
                </a:solidFill>
                <a:latin typeface="Century Gothic" panose="020B0502020202020204" pitchFamily="34" charset="0"/>
              </a:rPr>
              <a:t>элементов</a:t>
            </a:r>
            <a:r>
              <a:rPr lang="ru-RU" sz="16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.</a:t>
            </a:r>
          </a:p>
          <a:p>
            <a:pPr>
              <a:spcAft>
                <a:spcPts val="600"/>
              </a:spcAft>
              <a:buClr>
                <a:srgbClr val="0563C1"/>
              </a:buClr>
            </a:pPr>
            <a:endParaRPr lang="ru-RU" sz="1600" dirty="0" smtClean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 marL="285750" indent="-285750">
              <a:spcAft>
                <a:spcPts val="600"/>
              </a:spcAft>
              <a:buClr>
                <a:srgbClr val="0563C1"/>
              </a:buClr>
              <a:buFont typeface="Arial" charset="0"/>
              <a:buChar char="•"/>
            </a:pPr>
            <a:r>
              <a:rPr lang="ru-RU" sz="14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О(1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) </a:t>
            </a:r>
            <a:r>
              <a:rPr lang="ru-RU" sz="14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-1 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операция.</a:t>
            </a:r>
          </a:p>
          <a:p>
            <a:pPr marL="285750" indent="-285750">
              <a:spcAft>
                <a:spcPts val="600"/>
              </a:spcAft>
              <a:buClr>
                <a:srgbClr val="0563C1"/>
              </a:buClr>
              <a:buFont typeface="Arial" charset="0"/>
              <a:buChar char="•"/>
            </a:pPr>
            <a:r>
              <a:rPr lang="ru-RU" sz="14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O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(</a:t>
            </a:r>
            <a:r>
              <a:rPr lang="ru-RU" sz="14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log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(</a:t>
            </a:r>
            <a:r>
              <a:rPr lang="ru-RU" sz="14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n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)) </a:t>
            </a:r>
            <a:r>
              <a:rPr lang="ru-RU" sz="14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- 7 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операций.</a:t>
            </a:r>
          </a:p>
          <a:p>
            <a:pPr marL="285750" indent="-285750">
              <a:spcAft>
                <a:spcPts val="600"/>
              </a:spcAft>
              <a:buClr>
                <a:srgbClr val="0563C1"/>
              </a:buClr>
              <a:buFont typeface="Arial" charset="0"/>
              <a:buChar char="•"/>
            </a:pPr>
            <a:r>
              <a:rPr lang="ru-RU" sz="14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O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(</a:t>
            </a:r>
            <a:r>
              <a:rPr lang="ru-RU" sz="14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n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) </a:t>
            </a:r>
            <a:r>
              <a:rPr lang="ru-RU" sz="14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- 2000 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операций.</a:t>
            </a:r>
          </a:p>
          <a:p>
            <a:pPr marL="285750" indent="-285750">
              <a:spcAft>
                <a:spcPts val="600"/>
              </a:spcAft>
              <a:buClr>
                <a:srgbClr val="0563C1"/>
              </a:buClr>
              <a:buFont typeface="Arial" charset="0"/>
              <a:buChar char="•"/>
            </a:pPr>
            <a:r>
              <a:rPr lang="ru-RU" sz="14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O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(</a:t>
            </a:r>
            <a:r>
              <a:rPr lang="ru-RU" sz="14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n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*</a:t>
            </a:r>
            <a:r>
              <a:rPr lang="ru-RU" sz="14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log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(</a:t>
            </a:r>
            <a:r>
              <a:rPr lang="ru-RU" sz="14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n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)) -</a:t>
            </a:r>
            <a:r>
              <a:rPr lang="ru-RU" sz="14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 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14 000 операций.</a:t>
            </a:r>
          </a:p>
          <a:p>
            <a:pPr marL="285750" indent="-285750">
              <a:spcAft>
                <a:spcPts val="600"/>
              </a:spcAft>
              <a:buClr>
                <a:srgbClr val="0563C1"/>
              </a:buClr>
              <a:buFont typeface="Arial" charset="0"/>
              <a:buChar char="•"/>
            </a:pPr>
            <a:r>
              <a:rPr lang="ru-RU" sz="14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O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(n</a:t>
            </a:r>
            <a:r>
              <a:rPr lang="ru-RU" sz="1400" baseline="30000" dirty="0">
                <a:solidFill>
                  <a:srgbClr val="5E6072"/>
                </a:solidFill>
                <a:latin typeface="Century Gothic" panose="020B0502020202020204" pitchFamily="34" charset="0"/>
              </a:rPr>
              <a:t>2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) </a:t>
            </a:r>
            <a:r>
              <a:rPr lang="ru-RU" sz="14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- 4 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000 000 операций.</a:t>
            </a:r>
            <a:endParaRPr lang="ru-RU" sz="1400" b="0" i="0" dirty="0">
              <a:solidFill>
                <a:srgbClr val="5E6072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9029438" y="3401079"/>
            <a:ext cx="290054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563C1"/>
              </a:buClr>
            </a:pPr>
            <a:r>
              <a:rPr lang="ru-RU" sz="16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2) Алгоритм, которому нужно </a:t>
            </a:r>
            <a:r>
              <a:rPr lang="ru-RU" sz="16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обработать</a:t>
            </a:r>
            <a:br>
              <a:rPr lang="ru-RU" sz="16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</a:br>
            <a:r>
              <a:rPr lang="ru-RU" sz="1600" b="1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1 </a:t>
            </a:r>
            <a:r>
              <a:rPr lang="ru-RU" sz="1600" b="1" dirty="0">
                <a:solidFill>
                  <a:srgbClr val="5E6072"/>
                </a:solidFill>
                <a:latin typeface="Century Gothic" panose="020B0502020202020204" pitchFamily="34" charset="0"/>
              </a:rPr>
              <a:t>000 000 </a:t>
            </a:r>
            <a:r>
              <a:rPr lang="ru-RU" sz="1600" b="1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элементов</a:t>
            </a:r>
            <a:r>
              <a:rPr lang="ru-RU" sz="16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.</a:t>
            </a:r>
          </a:p>
          <a:p>
            <a:pPr>
              <a:spcAft>
                <a:spcPts val="600"/>
              </a:spcAft>
              <a:buClr>
                <a:srgbClr val="0563C1"/>
              </a:buClr>
            </a:pPr>
            <a:endParaRPr lang="ru-RU" sz="1600" dirty="0" smtClean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 marL="285750" indent="-285750">
              <a:spcAft>
                <a:spcPts val="600"/>
              </a:spcAft>
              <a:buClr>
                <a:srgbClr val="0563C1"/>
              </a:buClr>
              <a:buFont typeface="Arial" charset="0"/>
              <a:buChar char="•"/>
            </a:pPr>
            <a:r>
              <a:rPr lang="ru-RU" sz="14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О(1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) </a:t>
            </a:r>
            <a:r>
              <a:rPr lang="ru-RU" sz="14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- 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1 операция.</a:t>
            </a:r>
          </a:p>
          <a:p>
            <a:pPr marL="285750" indent="-285750">
              <a:spcAft>
                <a:spcPts val="600"/>
              </a:spcAft>
              <a:buClr>
                <a:srgbClr val="0563C1"/>
              </a:buClr>
              <a:buFont typeface="Arial" charset="0"/>
              <a:buChar char="•"/>
            </a:pPr>
            <a:r>
              <a:rPr lang="ru-RU" sz="14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O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(</a:t>
            </a:r>
            <a:r>
              <a:rPr lang="ru-RU" sz="14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log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(</a:t>
            </a:r>
            <a:r>
              <a:rPr lang="ru-RU" sz="14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n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)) </a:t>
            </a:r>
            <a:r>
              <a:rPr lang="ru-RU" sz="14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- 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14 операций.</a:t>
            </a:r>
          </a:p>
          <a:p>
            <a:pPr marL="285750" indent="-285750">
              <a:spcAft>
                <a:spcPts val="600"/>
              </a:spcAft>
              <a:buClr>
                <a:srgbClr val="0563C1"/>
              </a:buClr>
              <a:buFont typeface="Arial" charset="0"/>
              <a:buChar char="•"/>
            </a:pPr>
            <a:r>
              <a:rPr lang="ru-RU" sz="14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O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(</a:t>
            </a:r>
            <a:r>
              <a:rPr lang="ru-RU" sz="14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n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) </a:t>
            </a:r>
            <a:r>
              <a:rPr lang="ru-RU" sz="14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- 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1 000 000 операций.</a:t>
            </a:r>
          </a:p>
          <a:p>
            <a:pPr marL="285750" indent="-285750">
              <a:spcAft>
                <a:spcPts val="600"/>
              </a:spcAft>
              <a:buClr>
                <a:srgbClr val="0563C1"/>
              </a:buClr>
              <a:buFont typeface="Arial" charset="0"/>
              <a:buChar char="•"/>
            </a:pPr>
            <a:r>
              <a:rPr lang="ru-RU" sz="14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O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(</a:t>
            </a:r>
            <a:r>
              <a:rPr lang="ru-RU" sz="14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n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*</a:t>
            </a:r>
            <a:r>
              <a:rPr lang="ru-RU" sz="14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log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(</a:t>
            </a:r>
            <a:r>
              <a:rPr lang="ru-RU" sz="14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n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)) </a:t>
            </a:r>
            <a:r>
              <a:rPr lang="ru-RU" sz="14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- 14 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000 000 операций.</a:t>
            </a:r>
          </a:p>
          <a:p>
            <a:pPr marL="285750" indent="-285750">
              <a:spcAft>
                <a:spcPts val="600"/>
              </a:spcAft>
              <a:buClr>
                <a:srgbClr val="0563C1"/>
              </a:buClr>
              <a:buFont typeface="Arial" charset="0"/>
              <a:buChar char="•"/>
            </a:pPr>
            <a:r>
              <a:rPr lang="ru-RU" sz="14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O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(n</a:t>
            </a:r>
            <a:r>
              <a:rPr lang="ru-RU" sz="1400" baseline="30000" dirty="0">
                <a:solidFill>
                  <a:srgbClr val="5E6072"/>
                </a:solidFill>
                <a:latin typeface="Century Gothic" panose="020B0502020202020204" pitchFamily="34" charset="0"/>
              </a:rPr>
              <a:t>2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) </a:t>
            </a:r>
            <a:r>
              <a:rPr lang="ru-RU" sz="14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- </a:t>
            </a:r>
            <a:r>
              <a:rPr lang="ru-RU" sz="1400" dirty="0">
                <a:solidFill>
                  <a:srgbClr val="5E6072"/>
                </a:solidFill>
                <a:latin typeface="Century Gothic" panose="020B0502020202020204" pitchFamily="34" charset="0"/>
              </a:rPr>
              <a:t>1 000 000 000 000 операций.</a:t>
            </a:r>
            <a:endParaRPr lang="ru-RU" sz="1400" b="0" i="0" dirty="0">
              <a:solidFill>
                <a:srgbClr val="5E6072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37" name="Picture 3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69" y="1611259"/>
            <a:ext cx="5284721" cy="458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Google Shape;252;p33"/>
          <p:cNvSpPr txBox="1"/>
          <p:nvPr/>
        </p:nvSpPr>
        <p:spPr>
          <a:xfrm>
            <a:off x="1758659" y="404131"/>
            <a:ext cx="9800550" cy="64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000"/>
            </a:pPr>
            <a:r>
              <a:rPr lang="ru-RU" sz="3600" b="1" dirty="0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Алгоритмическая сложность</a:t>
            </a:r>
            <a:endParaRPr lang="ru-RU" sz="36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4296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50893</TotalTime>
  <Words>629</Words>
  <Application>Microsoft Office PowerPoint</Application>
  <PresentationFormat>Произвольный</PresentationFormat>
  <Paragraphs>121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Pentagon</cp:lastModifiedBy>
  <cp:revision>278</cp:revision>
  <cp:lastPrinted>2019-11-24T08:57:31Z</cp:lastPrinted>
  <dcterms:created xsi:type="dcterms:W3CDTF">2019-04-18T14:11:13Z</dcterms:created>
  <dcterms:modified xsi:type="dcterms:W3CDTF">2020-01-13T12:35:25Z</dcterms:modified>
</cp:coreProperties>
</file>